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6" r:id="rId4"/>
    <p:sldId id="267" r:id="rId5"/>
    <p:sldId id="268" r:id="rId6"/>
    <p:sldId id="269" r:id="rId7"/>
    <p:sldId id="270" r:id="rId8"/>
    <p:sldId id="258" r:id="rId9"/>
    <p:sldId id="259" r:id="rId10"/>
    <p:sldId id="260" r:id="rId11"/>
    <p:sldId id="261" r:id="rId12"/>
    <p:sldId id="262" r:id="rId13"/>
    <p:sldId id="263" r:id="rId14"/>
    <p:sldId id="264" r:id="rId15"/>
    <p:sldId id="265" r:id="rId16"/>
    <p:sldId id="271" r:id="rId17"/>
    <p:sldId id="274" r:id="rId18"/>
    <p:sldId id="272" r:id="rId19"/>
    <p:sldId id="275" r:id="rId20"/>
    <p:sldId id="276" r:id="rId21"/>
    <p:sldId id="277" r:id="rId22"/>
    <p:sldId id="278" r:id="rId23"/>
    <p:sldId id="279" r:id="rId24"/>
    <p:sldId id="280" r:id="rId25"/>
    <p:sldId id="281" r:id="rId26"/>
    <p:sldId id="282" r:id="rId27"/>
    <p:sldId id="283" r:id="rId28"/>
    <p:sldId id="284" r:id="rId29"/>
    <p:sldId id="273" r:id="rId30"/>
    <p:sldId id="285" r:id="rId31"/>
    <p:sldId id="286" r:id="rId32"/>
    <p:sldId id="287" r:id="rId33"/>
    <p:sldId id="288" r:id="rId34"/>
    <p:sldId id="289" r:id="rId35"/>
    <p:sldId id="290" r:id="rId36"/>
    <p:sldId id="291" r:id="rId37"/>
    <p:sldId id="292" r:id="rId38"/>
    <p:sldId id="293" r:id="rId39"/>
    <p:sldId id="294" r:id="rId40"/>
    <p:sldId id="295"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5" d="100"/>
          <a:sy n="55" d="100"/>
        </p:scale>
        <p:origin x="1410"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D27C995-87F2-43EC-ACC2-367CCAD14083}" type="datetimeFigureOut">
              <a:rPr lang="en-US" smtClean="0"/>
              <a:t>3/6/2021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279B8-87CE-4203-83E2-2486EA627784}" type="slidenum">
              <a:rPr lang="en-US" smtClean="0"/>
              <a:t>‹#›</a:t>
            </a:fld>
            <a:endParaRPr lang="en-US"/>
          </a:p>
        </p:txBody>
      </p:sp>
    </p:spTree>
    <p:extLst>
      <p:ext uri="{BB962C8B-B14F-4D97-AF65-F5344CB8AC3E}">
        <p14:creationId xmlns:p14="http://schemas.microsoft.com/office/powerpoint/2010/main" val="15208947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27C995-87F2-43EC-ACC2-367CCAD14083}" type="datetimeFigureOut">
              <a:rPr lang="en-US" smtClean="0"/>
              <a:t>3/6/2021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279B8-87CE-4203-83E2-2486EA627784}" type="slidenum">
              <a:rPr lang="en-US" smtClean="0"/>
              <a:t>‹#›</a:t>
            </a:fld>
            <a:endParaRPr lang="en-US"/>
          </a:p>
        </p:txBody>
      </p:sp>
    </p:spTree>
    <p:extLst>
      <p:ext uri="{BB962C8B-B14F-4D97-AF65-F5344CB8AC3E}">
        <p14:creationId xmlns:p14="http://schemas.microsoft.com/office/powerpoint/2010/main" val="38793888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27C995-87F2-43EC-ACC2-367CCAD14083}" type="datetimeFigureOut">
              <a:rPr lang="en-US" smtClean="0"/>
              <a:t>3/6/2021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279B8-87CE-4203-83E2-2486EA627784}" type="slidenum">
              <a:rPr lang="en-US" smtClean="0"/>
              <a:t>‹#›</a:t>
            </a:fld>
            <a:endParaRPr lang="en-US"/>
          </a:p>
        </p:txBody>
      </p:sp>
    </p:spTree>
    <p:extLst>
      <p:ext uri="{BB962C8B-B14F-4D97-AF65-F5344CB8AC3E}">
        <p14:creationId xmlns:p14="http://schemas.microsoft.com/office/powerpoint/2010/main" val="3968876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27C995-87F2-43EC-ACC2-367CCAD14083}" type="datetimeFigureOut">
              <a:rPr lang="en-US" smtClean="0"/>
              <a:t>3/6/2021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279B8-87CE-4203-83E2-2486EA627784}" type="slidenum">
              <a:rPr lang="en-US" smtClean="0"/>
              <a:t>‹#›</a:t>
            </a:fld>
            <a:endParaRPr lang="en-US"/>
          </a:p>
        </p:txBody>
      </p:sp>
    </p:spTree>
    <p:extLst>
      <p:ext uri="{BB962C8B-B14F-4D97-AF65-F5344CB8AC3E}">
        <p14:creationId xmlns:p14="http://schemas.microsoft.com/office/powerpoint/2010/main" val="12425574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D27C995-87F2-43EC-ACC2-367CCAD14083}" type="datetimeFigureOut">
              <a:rPr lang="en-US" smtClean="0"/>
              <a:t>3/6/2021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279B8-87CE-4203-83E2-2486EA627784}" type="slidenum">
              <a:rPr lang="en-US" smtClean="0"/>
              <a:t>‹#›</a:t>
            </a:fld>
            <a:endParaRPr lang="en-US"/>
          </a:p>
        </p:txBody>
      </p:sp>
    </p:spTree>
    <p:extLst>
      <p:ext uri="{BB962C8B-B14F-4D97-AF65-F5344CB8AC3E}">
        <p14:creationId xmlns:p14="http://schemas.microsoft.com/office/powerpoint/2010/main" val="757381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D27C995-87F2-43EC-ACC2-367CCAD14083}" type="datetimeFigureOut">
              <a:rPr lang="en-US" smtClean="0"/>
              <a:t>3/6/2021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279B8-87CE-4203-83E2-2486EA627784}" type="slidenum">
              <a:rPr lang="en-US" smtClean="0"/>
              <a:t>‹#›</a:t>
            </a:fld>
            <a:endParaRPr lang="en-US"/>
          </a:p>
        </p:txBody>
      </p:sp>
    </p:spTree>
    <p:extLst>
      <p:ext uri="{BB962C8B-B14F-4D97-AF65-F5344CB8AC3E}">
        <p14:creationId xmlns:p14="http://schemas.microsoft.com/office/powerpoint/2010/main" val="3699769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D27C995-87F2-43EC-ACC2-367CCAD14083}" type="datetimeFigureOut">
              <a:rPr lang="en-US" smtClean="0"/>
              <a:t>3/6/2021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279B8-87CE-4203-83E2-2486EA627784}" type="slidenum">
              <a:rPr lang="en-US" smtClean="0"/>
              <a:t>‹#›</a:t>
            </a:fld>
            <a:endParaRPr lang="en-US"/>
          </a:p>
        </p:txBody>
      </p:sp>
    </p:spTree>
    <p:extLst>
      <p:ext uri="{BB962C8B-B14F-4D97-AF65-F5344CB8AC3E}">
        <p14:creationId xmlns:p14="http://schemas.microsoft.com/office/powerpoint/2010/main" val="8688430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D27C995-87F2-43EC-ACC2-367CCAD14083}" type="datetimeFigureOut">
              <a:rPr lang="en-US" smtClean="0"/>
              <a:t>3/6/2021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279B8-87CE-4203-83E2-2486EA627784}" type="slidenum">
              <a:rPr lang="en-US" smtClean="0"/>
              <a:t>‹#›</a:t>
            </a:fld>
            <a:endParaRPr lang="en-US"/>
          </a:p>
        </p:txBody>
      </p:sp>
    </p:spTree>
    <p:extLst>
      <p:ext uri="{BB962C8B-B14F-4D97-AF65-F5344CB8AC3E}">
        <p14:creationId xmlns:p14="http://schemas.microsoft.com/office/powerpoint/2010/main" val="32309708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27C995-87F2-43EC-ACC2-367CCAD14083}" type="datetimeFigureOut">
              <a:rPr lang="en-US" smtClean="0"/>
              <a:t>3/6/2021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279B8-87CE-4203-83E2-2486EA627784}" type="slidenum">
              <a:rPr lang="en-US" smtClean="0"/>
              <a:t>‹#›</a:t>
            </a:fld>
            <a:endParaRPr lang="en-US"/>
          </a:p>
        </p:txBody>
      </p:sp>
    </p:spTree>
    <p:extLst>
      <p:ext uri="{BB962C8B-B14F-4D97-AF65-F5344CB8AC3E}">
        <p14:creationId xmlns:p14="http://schemas.microsoft.com/office/powerpoint/2010/main" val="9551212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27C995-87F2-43EC-ACC2-367CCAD14083}" type="datetimeFigureOut">
              <a:rPr lang="en-US" smtClean="0"/>
              <a:t>3/6/2021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279B8-87CE-4203-83E2-2486EA627784}" type="slidenum">
              <a:rPr lang="en-US" smtClean="0"/>
              <a:t>‹#›</a:t>
            </a:fld>
            <a:endParaRPr lang="en-US"/>
          </a:p>
        </p:txBody>
      </p:sp>
    </p:spTree>
    <p:extLst>
      <p:ext uri="{BB962C8B-B14F-4D97-AF65-F5344CB8AC3E}">
        <p14:creationId xmlns:p14="http://schemas.microsoft.com/office/powerpoint/2010/main" val="18627041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27C995-87F2-43EC-ACC2-367CCAD14083}" type="datetimeFigureOut">
              <a:rPr lang="en-US" smtClean="0"/>
              <a:t>3/6/2021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279B8-87CE-4203-83E2-2486EA627784}" type="slidenum">
              <a:rPr lang="en-US" smtClean="0"/>
              <a:t>‹#›</a:t>
            </a:fld>
            <a:endParaRPr lang="en-US"/>
          </a:p>
        </p:txBody>
      </p:sp>
    </p:spTree>
    <p:extLst>
      <p:ext uri="{BB962C8B-B14F-4D97-AF65-F5344CB8AC3E}">
        <p14:creationId xmlns:p14="http://schemas.microsoft.com/office/powerpoint/2010/main" val="12994490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27C995-87F2-43EC-ACC2-367CCAD14083}" type="datetimeFigureOut">
              <a:rPr lang="en-US" smtClean="0"/>
              <a:t>3/6/2021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279B8-87CE-4203-83E2-2486EA627784}" type="slidenum">
              <a:rPr lang="en-US" smtClean="0"/>
              <a:t>‹#›</a:t>
            </a:fld>
            <a:endParaRPr lang="en-US"/>
          </a:p>
        </p:txBody>
      </p:sp>
    </p:spTree>
    <p:extLst>
      <p:ext uri="{BB962C8B-B14F-4D97-AF65-F5344CB8AC3E}">
        <p14:creationId xmlns:p14="http://schemas.microsoft.com/office/powerpoint/2010/main" val="32368420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cliquezjustice.ca/information-juridique/accord-de-separation"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cleo.on.ca/fr/publications/custodyaccessfr" TargetMode="External"/><Relationship Id="rId2" Type="http://schemas.openxmlformats.org/officeDocument/2006/relationships/hyperlink" Target="https://www.centreinfojuridique.ca/fr/" TargetMode="External"/><Relationship Id="rId1" Type="http://schemas.openxmlformats.org/officeDocument/2006/relationships/slideLayout" Target="../slideLayouts/slideLayout2.xml"/><Relationship Id="rId4" Type="http://schemas.openxmlformats.org/officeDocument/2006/relationships/hyperlink" Target="https://www.attorneygeneral.jus.gov.on.ca/french/family/"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www.cleo.on.ca/fr/publications/custodyaccessfr" TargetMode="External"/><Relationship Id="rId2" Type="http://schemas.openxmlformats.org/officeDocument/2006/relationships/hyperlink" Target="https://www.centreinfojuridique.ca/fr/" TargetMode="External"/><Relationship Id="rId1" Type="http://schemas.openxmlformats.org/officeDocument/2006/relationships/slideLayout" Target="../slideLayouts/slideLayout2.xml"/><Relationship Id="rId5" Type="http://schemas.openxmlformats.org/officeDocument/2006/relationships/hyperlink" Target="https://www.attorneygeneral.jus.gov.on.ca/french/family/" TargetMode="External"/><Relationship Id="rId4" Type="http://schemas.openxmlformats.org/officeDocument/2006/relationships/hyperlink" Target="https://www.attorneygeneral.jus.gov.on.ca/french/family/divorce/" TargetMode="External"/></Relationships>
</file>

<file path=ppt/slides/_rels/slide29.xml.rels><?xml version="1.0" encoding="UTF-8" standalone="yes"?>
<Relationships xmlns="http://schemas.openxmlformats.org/package/2006/relationships"><Relationship Id="rId3" Type="http://schemas.openxmlformats.org/officeDocument/2006/relationships/hyperlink" Target="https://www.justice.gc.ca/fra/df-fl/divorce/app.html" TargetMode="External"/><Relationship Id="rId2" Type="http://schemas.openxmlformats.org/officeDocument/2006/relationships/hyperlink" Target="http://www.justice.gc.ca/fra/df-fl/sjf-fjs/index.html" TargetMode="External"/><Relationship Id="rId1" Type="http://schemas.openxmlformats.org/officeDocument/2006/relationships/slideLayout" Target="../slideLayouts/slideLayout2.xml"/><Relationship Id="rId4" Type="http://schemas.openxmlformats.org/officeDocument/2006/relationships/hyperlink" Target="https://www.canada.ca/fr/sante-publique/services/publications/vie-saine/parce-que-la-vie-continue-aider-enfants-adolescents-vivre-separation-divorce.html"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s://www.cliquezjustice.ca/vos-droits/separation-ou-divorce"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s://www.cliquezjustice.ca/vos-droits/garde-des-enfants-par-ou-commencer-0" TargetMode="External"/><Relationship Id="rId2" Type="http://schemas.openxmlformats.org/officeDocument/2006/relationships/hyperlink" Target="https://www.cliquezjustice.ca/vos-droits/droit-de-visite-comment-voir-vos-enfants" TargetMode="External"/><Relationship Id="rId1" Type="http://schemas.openxmlformats.org/officeDocument/2006/relationships/slideLayout" Target="../slideLayouts/slideLayout2.xml"/><Relationship Id="rId5" Type="http://schemas.openxmlformats.org/officeDocument/2006/relationships/hyperlink" Target="https://www.cliquezjustice.ca/vos-droits/parents-separes-aide-memoire-pour-rediger-un-plan-parental" TargetMode="External"/><Relationship Id="rId4" Type="http://schemas.openxmlformats.org/officeDocument/2006/relationships/hyperlink" Target="https://www.cliquezjustice.ca/vos-droits/pensions-alimentaires-pour-enfants-101" TargetMode="Externa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cliquezjustice.ca/vos-droits/separation-ou-divorce"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www.cleo.on.ca/fr/publications/custodyaccessfr" TargetMode="External"/><Relationship Id="rId2" Type="http://schemas.openxmlformats.org/officeDocument/2006/relationships/hyperlink" Target="https://www.centreinfojuridique.ca/fr/" TargetMode="External"/><Relationship Id="rId1" Type="http://schemas.openxmlformats.org/officeDocument/2006/relationships/slideLayout" Target="../slideLayouts/slideLayout2.xml"/><Relationship Id="rId4" Type="http://schemas.openxmlformats.org/officeDocument/2006/relationships/hyperlink" Target="https://www.attorneygeneral.jus.gov.on.ca/french/family/" TargetMode="External"/></Relationships>
</file>

<file path=ppt/slides/_rels/slide5.xml.rels><?xml version="1.0" encoding="UTF-8" standalone="yes"?>
<Relationships xmlns="http://schemas.openxmlformats.org/package/2006/relationships"><Relationship Id="rId2" Type="http://schemas.openxmlformats.org/officeDocument/2006/relationships/hyperlink" Target="https://www.cliquezjustice.ca/vos-droits/separation-ou-divorc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cliquezjustice.ca/vos-droits/separation-ou-divorce"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cliquezjustice.ca/vos-droits/separation-ou-divorce"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Droit</a:t>
            </a:r>
            <a:r>
              <a:rPr lang="en-US" dirty="0" smtClean="0"/>
              <a:t> de la </a:t>
            </a:r>
            <a:r>
              <a:rPr lang="en-US" dirty="0" err="1" smtClean="0"/>
              <a:t>famille</a:t>
            </a:r>
            <a:r>
              <a:rPr lang="en-US" dirty="0" smtClean="0"/>
              <a:t> </a:t>
            </a:r>
            <a:endParaRPr lang="en-US" dirty="0"/>
          </a:p>
        </p:txBody>
      </p:sp>
      <p:sp>
        <p:nvSpPr>
          <p:cNvPr id="3" name="Subtitle 2"/>
          <p:cNvSpPr>
            <a:spLocks noGrp="1"/>
          </p:cNvSpPr>
          <p:nvPr>
            <p:ph type="subTitle" idx="1"/>
          </p:nvPr>
        </p:nvSpPr>
        <p:spPr/>
        <p:txBody>
          <a:bodyPr/>
          <a:lstStyle/>
          <a:p>
            <a:r>
              <a:rPr lang="en-US" dirty="0" err="1" smtClean="0"/>
              <a:t>Séparation</a:t>
            </a:r>
            <a:r>
              <a:rPr lang="en-US" dirty="0" smtClean="0"/>
              <a:t> et Divorce</a:t>
            </a:r>
            <a:endParaRPr lang="en-US" dirty="0"/>
          </a:p>
        </p:txBody>
      </p:sp>
    </p:spTree>
    <p:extLst>
      <p:ext uri="{BB962C8B-B14F-4D97-AF65-F5344CB8AC3E}">
        <p14:creationId xmlns:p14="http://schemas.microsoft.com/office/powerpoint/2010/main" val="38094370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b="1" dirty="0"/>
              <a:t>Vous êtes mariés : vous pouvez vous séparer ou divorce</a:t>
            </a:r>
            <a:br>
              <a:rPr lang="fr-FR" b="1" dirty="0"/>
            </a:br>
            <a:endParaRPr lang="en-US" dirty="0"/>
          </a:p>
        </p:txBody>
      </p:sp>
      <p:sp>
        <p:nvSpPr>
          <p:cNvPr id="3" name="Content Placeholder 2"/>
          <p:cNvSpPr>
            <a:spLocks noGrp="1"/>
          </p:cNvSpPr>
          <p:nvPr>
            <p:ph idx="1"/>
          </p:nvPr>
        </p:nvSpPr>
        <p:spPr/>
        <p:txBody>
          <a:bodyPr>
            <a:normAutofit fontScale="92500" lnSpcReduction="10000"/>
          </a:bodyPr>
          <a:lstStyle/>
          <a:p>
            <a:r>
              <a:rPr lang="fr-FR" dirty="0"/>
              <a:t>En cas de rupture, les conjoints mariés ont deux options : se séparer ou divorcer.</a:t>
            </a:r>
          </a:p>
          <a:p>
            <a:r>
              <a:rPr lang="fr-FR" dirty="0"/>
              <a:t>Il est possible pour des conjoints mariés de se séparer sans divorcer. Si aucun des conjoints ne réclame le divorce, ils demeurent mariés, bien que séparés.</a:t>
            </a:r>
          </a:p>
          <a:p>
            <a:r>
              <a:rPr lang="fr-FR" dirty="0"/>
              <a:t>Vous pouvez également choisir de divorcer. En général, les conjoints mariés doivent être séparés pendant au moins un an avant de pouvoir divorcer. Il y a quelques exceptions</a:t>
            </a:r>
          </a:p>
          <a:p>
            <a:endParaRPr lang="en-US" dirty="0"/>
          </a:p>
        </p:txBody>
      </p:sp>
    </p:spTree>
    <p:extLst>
      <p:ext uri="{BB962C8B-B14F-4D97-AF65-F5344CB8AC3E}">
        <p14:creationId xmlns:p14="http://schemas.microsoft.com/office/powerpoint/2010/main" val="40851537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sz="3600" b="1" dirty="0" smtClean="0"/>
              <a:t/>
            </a:r>
            <a:br>
              <a:rPr lang="fr-FR" sz="3600" b="1" dirty="0" smtClean="0"/>
            </a:br>
            <a:r>
              <a:rPr lang="fr-FR" sz="3600" b="1" dirty="0" smtClean="0"/>
              <a:t>Vous </a:t>
            </a:r>
            <a:r>
              <a:rPr lang="fr-FR" sz="3600" b="1" dirty="0"/>
              <a:t>n’êtes pas mariés : vous pouvez vous séparer mais ne pouvez pas divorcer</a:t>
            </a:r>
            <a:r>
              <a:rPr lang="fr-FR" b="1" dirty="0"/>
              <a:t/>
            </a:r>
            <a:br>
              <a:rPr lang="fr-FR" b="1" dirty="0"/>
            </a:br>
            <a:endParaRPr lang="en-US" dirty="0"/>
          </a:p>
        </p:txBody>
      </p:sp>
      <p:sp>
        <p:nvSpPr>
          <p:cNvPr id="3" name="Content Placeholder 2"/>
          <p:cNvSpPr>
            <a:spLocks noGrp="1"/>
          </p:cNvSpPr>
          <p:nvPr>
            <p:ph idx="1"/>
          </p:nvPr>
        </p:nvSpPr>
        <p:spPr/>
        <p:txBody>
          <a:bodyPr/>
          <a:lstStyle/>
          <a:p>
            <a:r>
              <a:rPr lang="fr-FR" dirty="0"/>
              <a:t>Puisque la </a:t>
            </a:r>
            <a:r>
              <a:rPr lang="fr-FR" i="1" dirty="0"/>
              <a:t>Loi sur le divorce </a:t>
            </a:r>
            <a:r>
              <a:rPr lang="fr-FR" dirty="0"/>
              <a:t>ne s’applique qu’aux couples mariés, le divorce n’est pas une option pour les personnes non-mariées. Les conjoints de fait ou couples non-mariés peuvent se séparer sans à avoir à aller au tribunal. </a:t>
            </a:r>
            <a:endParaRPr lang="en-US" dirty="0"/>
          </a:p>
        </p:txBody>
      </p:sp>
    </p:spTree>
    <p:extLst>
      <p:ext uri="{BB962C8B-B14F-4D97-AF65-F5344CB8AC3E}">
        <p14:creationId xmlns:p14="http://schemas.microsoft.com/office/powerpoint/2010/main" val="10706254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Vivre ensemble </a:t>
            </a:r>
            <a:r>
              <a:rPr lang="en-US" b="1" dirty="0" err="1"/>
              <a:t>ou</a:t>
            </a:r>
            <a:r>
              <a:rPr lang="en-US" b="1" dirty="0"/>
              <a:t> </a:t>
            </a:r>
            <a:r>
              <a:rPr lang="en-US" b="1" dirty="0" err="1"/>
              <a:t>séparément</a:t>
            </a:r>
            <a:r>
              <a:rPr lang="en-US" b="1" dirty="0"/>
              <a:t/>
            </a:r>
            <a:br>
              <a:rPr lang="en-US" b="1" dirty="0"/>
            </a:br>
            <a:endParaRPr lang="en-US" dirty="0"/>
          </a:p>
        </p:txBody>
      </p:sp>
      <p:sp>
        <p:nvSpPr>
          <p:cNvPr id="3" name="Content Placeholder 2"/>
          <p:cNvSpPr>
            <a:spLocks noGrp="1"/>
          </p:cNvSpPr>
          <p:nvPr>
            <p:ph idx="1"/>
          </p:nvPr>
        </p:nvSpPr>
        <p:spPr/>
        <p:txBody>
          <a:bodyPr>
            <a:normAutofit fontScale="92500"/>
          </a:bodyPr>
          <a:lstStyle/>
          <a:p>
            <a:r>
              <a:rPr lang="fr-FR" b="1" dirty="0"/>
              <a:t>Vous prenez vos affaires et quittez l’appartement. Êtes-vous séparés?</a:t>
            </a:r>
          </a:p>
          <a:p>
            <a:r>
              <a:rPr lang="fr-FR" dirty="0"/>
              <a:t>Il y a séparation lorsqu’un des conjoints ou les deux décident de vivre séparément sans aucune intention de recommencer à vivre ensemble.</a:t>
            </a:r>
          </a:p>
          <a:p>
            <a:r>
              <a:rPr lang="fr-FR" dirty="0"/>
              <a:t>Si vous revenez vivre dans l’appartement et vous vous remettez en couple quelques jours ou quelques semaines plus tard, il ne s’agit pas d’une séparation.</a:t>
            </a:r>
          </a:p>
          <a:p>
            <a:endParaRPr lang="en-US" dirty="0"/>
          </a:p>
        </p:txBody>
      </p:sp>
    </p:spTree>
    <p:extLst>
      <p:ext uri="{BB962C8B-B14F-4D97-AF65-F5344CB8AC3E}">
        <p14:creationId xmlns:p14="http://schemas.microsoft.com/office/powerpoint/2010/main" val="22928724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ATTENTION :</a:t>
            </a:r>
          </a:p>
        </p:txBody>
      </p:sp>
      <p:sp>
        <p:nvSpPr>
          <p:cNvPr id="3" name="Content Placeholder 2"/>
          <p:cNvSpPr>
            <a:spLocks noGrp="1"/>
          </p:cNvSpPr>
          <p:nvPr>
            <p:ph idx="1"/>
          </p:nvPr>
        </p:nvSpPr>
        <p:spPr/>
        <p:txBody>
          <a:bodyPr/>
          <a:lstStyle/>
          <a:p>
            <a:r>
              <a:rPr lang="fr-FR" dirty="0"/>
              <a:t>Le fait d’être séparé n’arrête pas vos obligations financières. Si vous avez encore votre nom sur le bail ou sur les factures d’internet ou d’électricité, vous êtes toujours responsable de votre part des factures, même si vous ne vivez plus à l’appartement.</a:t>
            </a:r>
            <a:endParaRPr lang="en-US" dirty="0"/>
          </a:p>
        </p:txBody>
      </p:sp>
    </p:spTree>
    <p:extLst>
      <p:ext uri="{BB962C8B-B14F-4D97-AF65-F5344CB8AC3E}">
        <p14:creationId xmlns:p14="http://schemas.microsoft.com/office/powerpoint/2010/main" val="27765243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sz="2700" b="1" dirty="0"/>
              <a:t>En attendant de déménager après votre séparation, vous vivez encore sous le même toit. Êtes-vous séparés?</a:t>
            </a:r>
            <a:r>
              <a:rPr lang="fr-FR" b="1" dirty="0"/>
              <a:t/>
            </a:r>
            <a:br>
              <a:rPr lang="fr-FR" b="1" dirty="0"/>
            </a:br>
            <a:endParaRPr lang="en-US" dirty="0"/>
          </a:p>
        </p:txBody>
      </p:sp>
      <p:sp>
        <p:nvSpPr>
          <p:cNvPr id="3" name="Content Placeholder 2"/>
          <p:cNvSpPr>
            <a:spLocks noGrp="1"/>
          </p:cNvSpPr>
          <p:nvPr>
            <p:ph idx="1"/>
          </p:nvPr>
        </p:nvSpPr>
        <p:spPr/>
        <p:txBody>
          <a:bodyPr/>
          <a:lstStyle/>
          <a:p>
            <a:r>
              <a:rPr lang="fr-FR" dirty="0" smtClean="0"/>
              <a:t>Il </a:t>
            </a:r>
            <a:r>
              <a:rPr lang="fr-FR" dirty="0"/>
              <a:t>peut être plus difficile de prouver que vous êtes séparés si vous habitez encore ensemble. Un tribunal peut reconnaître que vous êtes séparés si vous êtes d'accord sur la date de séparation, ou si vous pouvez démontrer que vous faites chambre à part, sans intention de vous </a:t>
            </a:r>
            <a:r>
              <a:rPr lang="fr-FR" dirty="0" smtClean="0"/>
              <a:t>réconcilier.</a:t>
            </a:r>
            <a:endParaRPr lang="en-US" dirty="0"/>
          </a:p>
        </p:txBody>
      </p:sp>
    </p:spTree>
    <p:extLst>
      <p:ext uri="{BB962C8B-B14F-4D97-AF65-F5344CB8AC3E}">
        <p14:creationId xmlns:p14="http://schemas.microsoft.com/office/powerpoint/2010/main" val="40835527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sz="3100" b="1" dirty="0" smtClean="0"/>
              <a:t/>
            </a:r>
            <a:br>
              <a:rPr lang="fr-FR" sz="3100" b="1" dirty="0" smtClean="0"/>
            </a:br>
            <a:r>
              <a:rPr lang="fr-FR" sz="3100" b="1" dirty="0"/>
              <a:t/>
            </a:r>
            <a:br>
              <a:rPr lang="fr-FR" sz="3100" b="1" dirty="0"/>
            </a:br>
            <a:r>
              <a:rPr lang="fr-FR" sz="3100" b="1" dirty="0" smtClean="0"/>
              <a:t>Faut-il </a:t>
            </a:r>
            <a:r>
              <a:rPr lang="fr-FR" sz="3100" b="1" dirty="0"/>
              <a:t>aller en cour pour régler toutes les questions qui découlent d'une séparation?</a:t>
            </a:r>
            <a:r>
              <a:rPr lang="fr-FR" b="1" dirty="0"/>
              <a:t/>
            </a:r>
            <a:br>
              <a:rPr lang="fr-FR" b="1" dirty="0"/>
            </a:br>
            <a:r>
              <a:rPr lang="en-US" b="1" dirty="0"/>
              <a:t/>
            </a:r>
            <a:br>
              <a:rPr lang="en-US" b="1" dirty="0"/>
            </a:br>
            <a:endParaRPr lang="en-US" dirty="0"/>
          </a:p>
        </p:txBody>
      </p:sp>
      <p:sp>
        <p:nvSpPr>
          <p:cNvPr id="3" name="Content Placeholder 2"/>
          <p:cNvSpPr>
            <a:spLocks noGrp="1"/>
          </p:cNvSpPr>
          <p:nvPr>
            <p:ph idx="1"/>
          </p:nvPr>
        </p:nvSpPr>
        <p:spPr/>
        <p:txBody>
          <a:bodyPr/>
          <a:lstStyle/>
          <a:p>
            <a:r>
              <a:rPr lang="fr-FR" dirty="0"/>
              <a:t>Il n’est pas nécessaire d’aller en cour pour régler les questions d’une séparation. Vous pouvez signer un </a:t>
            </a:r>
            <a:r>
              <a:rPr lang="fr-FR" b="1" dirty="0"/>
              <a:t>accord de séparation</a:t>
            </a:r>
            <a:r>
              <a:rPr lang="fr-FR" dirty="0"/>
              <a:t> avec votre ex-conjoint sans passer par la cour. Vous pouvez aussi utiliser des services de médiation pour vous aider à rédiger un </a:t>
            </a:r>
            <a:r>
              <a:rPr lang="fr-FR" b="1" dirty="0">
                <a:hlinkClick r:id="rId2"/>
              </a:rPr>
              <a:t>accord de séparation</a:t>
            </a:r>
            <a:r>
              <a:rPr lang="fr-FR" dirty="0"/>
              <a:t>.</a:t>
            </a:r>
            <a:endParaRPr lang="en-US" dirty="0"/>
          </a:p>
        </p:txBody>
      </p:sp>
    </p:spTree>
    <p:extLst>
      <p:ext uri="{BB962C8B-B14F-4D97-AF65-F5344CB8AC3E}">
        <p14:creationId xmlns:p14="http://schemas.microsoft.com/office/powerpoint/2010/main" val="42068895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b="1" dirty="0" smtClean="0"/>
              <a:t/>
            </a:r>
            <a:br>
              <a:rPr lang="fr-FR" b="1" dirty="0" smtClean="0"/>
            </a:br>
            <a:r>
              <a:rPr lang="fr-FR" b="1" dirty="0" smtClean="0"/>
              <a:t>Faut-il </a:t>
            </a:r>
            <a:r>
              <a:rPr lang="fr-FR" b="1" dirty="0"/>
              <a:t>aller en cour pour obtenir un divorce?</a:t>
            </a:r>
            <a:br>
              <a:rPr lang="fr-FR" b="1" dirty="0"/>
            </a:br>
            <a:endParaRPr lang="en-US" dirty="0"/>
          </a:p>
        </p:txBody>
      </p:sp>
      <p:sp>
        <p:nvSpPr>
          <p:cNvPr id="3" name="Content Placeholder 2"/>
          <p:cNvSpPr>
            <a:spLocks noGrp="1"/>
          </p:cNvSpPr>
          <p:nvPr>
            <p:ph idx="1"/>
          </p:nvPr>
        </p:nvSpPr>
        <p:spPr/>
        <p:txBody>
          <a:bodyPr>
            <a:normAutofit fontScale="92500" lnSpcReduction="10000"/>
          </a:bodyPr>
          <a:lstStyle/>
          <a:p>
            <a:r>
              <a:rPr lang="fr-FR" dirty="0"/>
              <a:t>Oui. Au Canada, seul un tribunal peut prononcer un divorce. Il faut présenter une requête (demande) de divorce à la cour</a:t>
            </a:r>
            <a:r>
              <a:rPr lang="fr-FR" b="1" dirty="0"/>
              <a:t>.</a:t>
            </a:r>
            <a:endParaRPr lang="fr-FR" dirty="0"/>
          </a:p>
          <a:p>
            <a:r>
              <a:rPr lang="fr-FR" dirty="0"/>
              <a:t>Toutefois, le processus peut être simplifié lorsque vous êtes d’accord avec votre ex-conjoint sur toutes les questions liées au divorce, et que tous les documents sont en ordre. Dans ce cas, il se peut que vous n’ayez pas à vous présenter devant un juge. Vous pouvez simplement obtenir un certificat de divorce par la poste.</a:t>
            </a:r>
          </a:p>
          <a:p>
            <a:endParaRPr lang="en-US" dirty="0"/>
          </a:p>
        </p:txBody>
      </p:sp>
    </p:spTree>
    <p:extLst>
      <p:ext uri="{BB962C8B-B14F-4D97-AF65-F5344CB8AC3E}">
        <p14:creationId xmlns:p14="http://schemas.microsoft.com/office/powerpoint/2010/main" val="6393227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b="1" cap="all" dirty="0" smtClean="0"/>
              <a:t/>
            </a:r>
            <a:br>
              <a:rPr lang="fr-FR" b="1" cap="all" dirty="0" smtClean="0"/>
            </a:br>
            <a:r>
              <a:rPr lang="fr-FR" b="1" cap="all" dirty="0" smtClean="0"/>
              <a:t>CONDITIONS </a:t>
            </a:r>
            <a:r>
              <a:rPr lang="fr-FR" b="1" cap="all" dirty="0"/>
              <a:t>ET ÉTAPES POUR DIVORCER AU CANADA</a:t>
            </a:r>
            <a:br>
              <a:rPr lang="fr-FR" b="1" cap="all" dirty="0"/>
            </a:br>
            <a:endParaRPr lang="en-US" dirty="0"/>
          </a:p>
        </p:txBody>
      </p:sp>
      <p:sp>
        <p:nvSpPr>
          <p:cNvPr id="3" name="Content Placeholder 2"/>
          <p:cNvSpPr>
            <a:spLocks noGrp="1"/>
          </p:cNvSpPr>
          <p:nvPr>
            <p:ph idx="1"/>
          </p:nvPr>
        </p:nvSpPr>
        <p:spPr/>
        <p:txBody>
          <a:bodyPr/>
          <a:lstStyle/>
          <a:p>
            <a:r>
              <a:rPr lang="fr-FR" b="1" dirty="0"/>
              <a:t>Certains mariages se terminent : 4 couples sur 10 divorcent avant leur 30e année de mariage*. Le divorce, est-ce pour vous? Avant de prendre votre décision, qu'avez-vous besoin de savoir?</a:t>
            </a:r>
            <a:endParaRPr lang="en-US" dirty="0"/>
          </a:p>
        </p:txBody>
      </p:sp>
    </p:spTree>
    <p:extLst>
      <p:ext uri="{BB962C8B-B14F-4D97-AF65-F5344CB8AC3E}">
        <p14:creationId xmlns:p14="http://schemas.microsoft.com/office/powerpoint/2010/main" val="34691779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a:t>Particularités</a:t>
            </a:r>
            <a:r>
              <a:rPr lang="en-US" b="1" dirty="0"/>
              <a:t> - Ontario</a:t>
            </a:r>
            <a:br>
              <a:rPr lang="en-US" b="1" dirty="0"/>
            </a:br>
            <a:endParaRPr lang="en-US" dirty="0"/>
          </a:p>
        </p:txBody>
      </p:sp>
      <p:sp>
        <p:nvSpPr>
          <p:cNvPr id="3" name="Content Placeholder 2"/>
          <p:cNvSpPr>
            <a:spLocks noGrp="1"/>
          </p:cNvSpPr>
          <p:nvPr>
            <p:ph idx="1"/>
          </p:nvPr>
        </p:nvSpPr>
        <p:spPr/>
        <p:txBody>
          <a:bodyPr>
            <a:normAutofit fontScale="85000" lnSpcReduction="10000"/>
          </a:bodyPr>
          <a:lstStyle/>
          <a:p>
            <a:r>
              <a:rPr lang="fr-FR" dirty="0"/>
              <a:t>Vous pouvez prendre un rendez-vous gratuit avec un avocat du </a:t>
            </a:r>
            <a:r>
              <a:rPr lang="fr-FR" u="sng" dirty="0">
                <a:hlinkClick r:id="rId2"/>
              </a:rPr>
              <a:t>Centre d’information juridique de l’Ontario</a:t>
            </a:r>
            <a:r>
              <a:rPr lang="fr-FR" dirty="0"/>
              <a:t>.</a:t>
            </a:r>
          </a:p>
          <a:p>
            <a:r>
              <a:rPr lang="fr-FR" dirty="0"/>
              <a:t>Vous pouvez aussi appeler la ligne téléphonique pour obtenir de l’information juridique gratuite : 1-844-343-7462.</a:t>
            </a:r>
          </a:p>
          <a:p>
            <a:r>
              <a:rPr lang="fr-FR" dirty="0"/>
              <a:t>De plus, les renseignements suivants d’Éducation juridique communautaire Ontario peuvent vous aider : </a:t>
            </a:r>
            <a:r>
              <a:rPr lang="fr-FR" dirty="0">
                <a:hlinkClick r:id="rId3"/>
              </a:rPr>
              <a:t>Séparation et divorce Garde d'enfants, droits de visite et plans parentaux</a:t>
            </a:r>
            <a:r>
              <a:rPr lang="fr-FR" dirty="0"/>
              <a:t>, et du Ministère du Procureur général de l’Ontario, </a:t>
            </a:r>
            <a:r>
              <a:rPr lang="fr-FR" dirty="0">
                <a:hlinkClick r:id="rId4"/>
              </a:rPr>
              <a:t>Droit de la famille et déposer une requête conjointe en divorce en ligne</a:t>
            </a:r>
            <a:r>
              <a:rPr lang="fr-FR" dirty="0"/>
              <a:t>.</a:t>
            </a:r>
          </a:p>
          <a:p>
            <a:endParaRPr lang="en-US" dirty="0"/>
          </a:p>
        </p:txBody>
      </p:sp>
    </p:spTree>
    <p:extLst>
      <p:ext uri="{BB962C8B-B14F-4D97-AF65-F5344CB8AC3E}">
        <p14:creationId xmlns:p14="http://schemas.microsoft.com/office/powerpoint/2010/main" val="7073283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Qu’est-ce</a:t>
            </a:r>
            <a:r>
              <a:rPr lang="en-US" b="1" dirty="0"/>
              <a:t> </a:t>
            </a:r>
            <a:r>
              <a:rPr lang="en-US" b="1" dirty="0" err="1"/>
              <a:t>qu’un</a:t>
            </a:r>
            <a:r>
              <a:rPr lang="en-US" b="1" dirty="0"/>
              <a:t> divorce?</a:t>
            </a:r>
          </a:p>
        </p:txBody>
      </p:sp>
      <p:sp>
        <p:nvSpPr>
          <p:cNvPr id="3" name="Content Placeholder 2"/>
          <p:cNvSpPr>
            <a:spLocks noGrp="1"/>
          </p:cNvSpPr>
          <p:nvPr>
            <p:ph idx="1"/>
          </p:nvPr>
        </p:nvSpPr>
        <p:spPr/>
        <p:txBody>
          <a:bodyPr/>
          <a:lstStyle/>
          <a:p>
            <a:r>
              <a:rPr lang="fr-FR" dirty="0"/>
              <a:t>Le divorce est la fin légale d’un mariage. Seuls des couples mariés peuvent divorcer. Un couple non marié peut se séparer mais ne peut pas divorcer.</a:t>
            </a:r>
            <a:endParaRPr lang="en-US" dirty="0"/>
          </a:p>
        </p:txBody>
      </p:sp>
    </p:spTree>
    <p:extLst>
      <p:ext uri="{BB962C8B-B14F-4D97-AF65-F5344CB8AC3E}">
        <p14:creationId xmlns:p14="http://schemas.microsoft.com/office/powerpoint/2010/main" val="36092063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cap="all" dirty="0"/>
              <a:t>SÉPARATION OU DIVORCE?</a:t>
            </a:r>
            <a:br>
              <a:rPr lang="en-US" b="1" cap="all" dirty="0"/>
            </a:br>
            <a:endParaRPr lang="en-US" dirty="0"/>
          </a:p>
        </p:txBody>
      </p:sp>
      <p:sp>
        <p:nvSpPr>
          <p:cNvPr id="3" name="Content Placeholder 2"/>
          <p:cNvSpPr>
            <a:spLocks noGrp="1"/>
          </p:cNvSpPr>
          <p:nvPr>
            <p:ph idx="1"/>
          </p:nvPr>
        </p:nvSpPr>
        <p:spPr/>
        <p:txBody>
          <a:bodyPr/>
          <a:lstStyle/>
          <a:p>
            <a:r>
              <a:rPr lang="fr-FR" b="1" dirty="0"/>
              <a:t>Votre couple bat de l'aile depuis quelques temps. Vous avez pris vos affaires et quitté l'appartement : vous avez décidé de mettre fin à votre relation. Et maintenant? Devez-vous signer un document ou vous présenter au tribunal pour mettre fin officiellement à votre couple?</a:t>
            </a:r>
            <a:endParaRPr lang="en-US" dirty="0"/>
          </a:p>
        </p:txBody>
      </p:sp>
    </p:spTree>
    <p:extLst>
      <p:ext uri="{BB962C8B-B14F-4D97-AF65-F5344CB8AC3E}">
        <p14:creationId xmlns:p14="http://schemas.microsoft.com/office/powerpoint/2010/main" val="17888584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dirty="0" smtClean="0"/>
              <a:t>ATTENTION :</a:t>
            </a:r>
            <a:br>
              <a:rPr lang="fr-FR" dirty="0" smtClean="0"/>
            </a:br>
            <a:endParaRPr lang="en-US" dirty="0"/>
          </a:p>
        </p:txBody>
      </p:sp>
      <p:sp>
        <p:nvSpPr>
          <p:cNvPr id="3" name="Content Placeholder 2"/>
          <p:cNvSpPr>
            <a:spLocks noGrp="1"/>
          </p:cNvSpPr>
          <p:nvPr>
            <p:ph idx="1"/>
          </p:nvPr>
        </p:nvSpPr>
        <p:spPr/>
        <p:txBody>
          <a:bodyPr>
            <a:normAutofit lnSpcReduction="10000"/>
          </a:bodyPr>
          <a:lstStyle/>
          <a:p>
            <a:r>
              <a:rPr lang="fr-FR" dirty="0" smtClean="0"/>
              <a:t>Un </a:t>
            </a:r>
            <a:r>
              <a:rPr lang="fr-FR" dirty="0"/>
              <a:t>des conjoints séparés peut demander le divorce. L’autre conjoint peut refuser.</a:t>
            </a:r>
          </a:p>
          <a:p>
            <a:r>
              <a:rPr lang="fr-FR" dirty="0"/>
              <a:t>Lorsque les deux conjoints séparés sont d’accord pour divorcer, ils peuvent faire une demande de « divorce à l’amiable » ou de « divorce par consentement ». Il y a plusieurs avantages à faire une demande conjointe de divorce, car la procédure fait gagner du temps et économiser des coûts.</a:t>
            </a:r>
          </a:p>
          <a:p>
            <a:endParaRPr lang="en-US" dirty="0"/>
          </a:p>
        </p:txBody>
      </p:sp>
    </p:spTree>
    <p:extLst>
      <p:ext uri="{BB962C8B-B14F-4D97-AF65-F5344CB8AC3E}">
        <p14:creationId xmlns:p14="http://schemas.microsoft.com/office/powerpoint/2010/main" val="27033808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b="1" dirty="0" smtClean="0"/>
              <a:t/>
            </a:r>
            <a:br>
              <a:rPr lang="fr-FR" b="1" dirty="0" smtClean="0"/>
            </a:br>
            <a:r>
              <a:rPr lang="fr-FR" b="1" dirty="0" smtClean="0"/>
              <a:t>Quand </a:t>
            </a:r>
            <a:r>
              <a:rPr lang="fr-FR" b="1" dirty="0"/>
              <a:t>pouvez-vous demander le divorce?</a:t>
            </a:r>
            <a:br>
              <a:rPr lang="fr-FR" b="1" dirty="0"/>
            </a:br>
            <a:endParaRPr lang="en-US" dirty="0"/>
          </a:p>
        </p:txBody>
      </p:sp>
      <p:sp>
        <p:nvSpPr>
          <p:cNvPr id="3" name="Content Placeholder 2"/>
          <p:cNvSpPr>
            <a:spLocks noGrp="1"/>
          </p:cNvSpPr>
          <p:nvPr>
            <p:ph idx="1"/>
          </p:nvPr>
        </p:nvSpPr>
        <p:spPr/>
        <p:txBody>
          <a:bodyPr>
            <a:normAutofit fontScale="77500" lnSpcReduction="20000"/>
          </a:bodyPr>
          <a:lstStyle/>
          <a:p>
            <a:r>
              <a:rPr lang="fr-FR" dirty="0"/>
              <a:t>Vous pouvez demander le divorce un an après votre</a:t>
            </a:r>
            <a:r>
              <a:rPr lang="fr-FR" b="1" dirty="0"/>
              <a:t> séparation</a:t>
            </a:r>
            <a:r>
              <a:rPr lang="fr-FR" dirty="0"/>
              <a:t>. Vous devez indiquer au tribunal que vous croyez qu’il y a eu échec du mariage et que vous ne comptez pas vous remettre en couple. </a:t>
            </a:r>
          </a:p>
          <a:p>
            <a:r>
              <a:rPr lang="fr-FR" dirty="0"/>
              <a:t>Vous pouvez également demander le divorce plus tôt : c’est le cas lorsque votre ex-conjoint(e) vous a trompé (adultère), ou dans les cas de cruauté mentale ou physique.</a:t>
            </a:r>
          </a:p>
          <a:p>
            <a:r>
              <a:rPr lang="fr-FR" dirty="0"/>
              <a:t>Vous pouvez vivre ensemble jusqu'à un maximum de 90 jours (soit avant, soit après avoir déposé la demande) pour essayer de vous réconcilier. Si la tentative échoue, vous pouvez poursuivre votre procédure de divorce comme si vous n'aviez pas passé ce temps ensemble.</a:t>
            </a:r>
          </a:p>
          <a:p>
            <a:endParaRPr lang="en-US" dirty="0"/>
          </a:p>
        </p:txBody>
      </p:sp>
    </p:spTree>
    <p:extLst>
      <p:ext uri="{BB962C8B-B14F-4D97-AF65-F5344CB8AC3E}">
        <p14:creationId xmlns:p14="http://schemas.microsoft.com/office/powerpoint/2010/main" val="3641942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dirty="0" smtClean="0"/>
              <a:t>ATTENTION :</a:t>
            </a:r>
            <a:br>
              <a:rPr lang="fr-FR" dirty="0" smtClean="0"/>
            </a:br>
            <a:endParaRPr lang="en-US" dirty="0"/>
          </a:p>
        </p:txBody>
      </p:sp>
      <p:sp>
        <p:nvSpPr>
          <p:cNvPr id="3" name="Content Placeholder 2"/>
          <p:cNvSpPr>
            <a:spLocks noGrp="1"/>
          </p:cNvSpPr>
          <p:nvPr>
            <p:ph idx="1"/>
          </p:nvPr>
        </p:nvSpPr>
        <p:spPr/>
        <p:txBody>
          <a:bodyPr/>
          <a:lstStyle/>
          <a:p>
            <a:r>
              <a:rPr lang="fr-FR" dirty="0" smtClean="0"/>
              <a:t>Juste </a:t>
            </a:r>
            <a:r>
              <a:rPr lang="fr-FR" dirty="0"/>
              <a:t>avant de faire votre demande de divorce, vous devez vous assurer d’avoir vécu au moins un an dans la province ou le territoire canadien où vous faites la demande.</a:t>
            </a:r>
          </a:p>
          <a:p>
            <a:r>
              <a:rPr lang="fr-FR" dirty="0"/>
              <a:t>Il y a des exceptions pour certains non-résidents qui se sont mariés au Canada.</a:t>
            </a:r>
          </a:p>
          <a:p>
            <a:endParaRPr lang="en-US" dirty="0"/>
          </a:p>
        </p:txBody>
      </p:sp>
    </p:spTree>
    <p:extLst>
      <p:ext uri="{BB962C8B-B14F-4D97-AF65-F5344CB8AC3E}">
        <p14:creationId xmlns:p14="http://schemas.microsoft.com/office/powerpoint/2010/main" val="9551005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b="1" dirty="0"/>
              <a:t>Que faut-il prouver pour pouvoir divorcer?</a:t>
            </a:r>
            <a:br>
              <a:rPr lang="fr-FR" b="1" dirty="0"/>
            </a:br>
            <a:endParaRPr lang="en-US" dirty="0"/>
          </a:p>
        </p:txBody>
      </p:sp>
      <p:sp>
        <p:nvSpPr>
          <p:cNvPr id="3" name="Content Placeholder 2"/>
          <p:cNvSpPr>
            <a:spLocks noGrp="1"/>
          </p:cNvSpPr>
          <p:nvPr>
            <p:ph idx="1"/>
          </p:nvPr>
        </p:nvSpPr>
        <p:spPr/>
        <p:txBody>
          <a:bodyPr>
            <a:normAutofit fontScale="70000" lnSpcReduction="20000"/>
          </a:bodyPr>
          <a:lstStyle/>
          <a:p>
            <a:r>
              <a:rPr lang="fr-FR" dirty="0"/>
              <a:t>Pour pouvoir divorcer, vous devez démontrer que :</a:t>
            </a:r>
          </a:p>
          <a:p>
            <a:r>
              <a:rPr lang="fr-FR" dirty="0"/>
              <a:t>Vous êtes légalement mariés dans le respect des lois du Canada, ou que votre mariage est reconnu au Canada,</a:t>
            </a:r>
          </a:p>
          <a:p>
            <a:r>
              <a:rPr lang="fr-FR" dirty="0"/>
              <a:t>ET</a:t>
            </a:r>
          </a:p>
          <a:p>
            <a:r>
              <a:rPr lang="fr-FR" dirty="0"/>
              <a:t>Vous avez vécu séparément pendant au moins un an et vous croyez qu’il n’y a pas de possibilité de vous remettre ensemble;</a:t>
            </a:r>
          </a:p>
          <a:p>
            <a:r>
              <a:rPr lang="fr-FR" dirty="0"/>
              <a:t>OU</a:t>
            </a:r>
          </a:p>
          <a:p>
            <a:r>
              <a:rPr lang="fr-FR" dirty="0"/>
              <a:t>Votre conjoint(e) vous a trompé (adultère) et vous ne lui avez pas pardonné;</a:t>
            </a:r>
          </a:p>
          <a:p>
            <a:r>
              <a:rPr lang="fr-FR" dirty="0"/>
              <a:t>OU</a:t>
            </a:r>
          </a:p>
          <a:p>
            <a:r>
              <a:rPr lang="fr-FR" dirty="0"/>
              <a:t>Votre conjoint(e) a été cruel envers vous (ex. : violence physique, torture, harcèlement psychologique).</a:t>
            </a:r>
          </a:p>
          <a:p>
            <a:endParaRPr lang="en-US" dirty="0"/>
          </a:p>
        </p:txBody>
      </p:sp>
    </p:spTree>
    <p:extLst>
      <p:ext uri="{BB962C8B-B14F-4D97-AF65-F5344CB8AC3E}">
        <p14:creationId xmlns:p14="http://schemas.microsoft.com/office/powerpoint/2010/main" val="30000648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dirty="0" smtClean="0"/>
              <a:t>ATTENTION :</a:t>
            </a:r>
            <a:br>
              <a:rPr lang="fr-FR" dirty="0" smtClean="0"/>
            </a:br>
            <a:endParaRPr lang="en-US" dirty="0"/>
          </a:p>
        </p:txBody>
      </p:sp>
      <p:sp>
        <p:nvSpPr>
          <p:cNvPr id="3" name="Content Placeholder 2"/>
          <p:cNvSpPr>
            <a:spLocks noGrp="1"/>
          </p:cNvSpPr>
          <p:nvPr>
            <p:ph idx="1"/>
          </p:nvPr>
        </p:nvSpPr>
        <p:spPr/>
        <p:txBody>
          <a:bodyPr>
            <a:normAutofit lnSpcReduction="10000"/>
          </a:bodyPr>
          <a:lstStyle/>
          <a:p>
            <a:r>
              <a:rPr lang="fr-FR" dirty="0" smtClean="0"/>
              <a:t>En </a:t>
            </a:r>
            <a:r>
              <a:rPr lang="fr-FR" dirty="0"/>
              <a:t>général, un couple doit régler tous les aspects reliés aux enfants (comme la garde, les droits de visite) et les aspects financiers (comme les pensions alimentaires) avant de pouvoir obtenir le divorce.</a:t>
            </a:r>
          </a:p>
          <a:p>
            <a:r>
              <a:rPr lang="fr-FR" dirty="0"/>
              <a:t>Vous pouvez demander au tribunal de prononcer le divorce même si les autres questions ne sont pas encore réglées de façon définitive. </a:t>
            </a:r>
          </a:p>
          <a:p>
            <a:endParaRPr lang="en-US" dirty="0"/>
          </a:p>
        </p:txBody>
      </p:sp>
    </p:spTree>
    <p:extLst>
      <p:ext uri="{BB962C8B-B14F-4D97-AF65-F5344CB8AC3E}">
        <p14:creationId xmlns:p14="http://schemas.microsoft.com/office/powerpoint/2010/main" val="32371072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b="1" dirty="0"/>
              <a:t>Faut-il aller en cour afin d'obtenir un divorce?</a:t>
            </a:r>
            <a:br>
              <a:rPr lang="fr-FR" b="1" dirty="0"/>
            </a:br>
            <a:endParaRPr lang="en-US" dirty="0"/>
          </a:p>
        </p:txBody>
      </p:sp>
      <p:sp>
        <p:nvSpPr>
          <p:cNvPr id="3" name="Content Placeholder 2"/>
          <p:cNvSpPr>
            <a:spLocks noGrp="1"/>
          </p:cNvSpPr>
          <p:nvPr>
            <p:ph idx="1"/>
          </p:nvPr>
        </p:nvSpPr>
        <p:spPr/>
        <p:txBody>
          <a:bodyPr/>
          <a:lstStyle/>
          <a:p>
            <a:r>
              <a:rPr lang="fr-FR" dirty="0"/>
              <a:t>Oui. Au Canada, seul un tribunal peut prononcer un divorce. Il faut présenter une requête (demande) de divorce à la cour</a:t>
            </a:r>
            <a:r>
              <a:rPr lang="fr-FR" b="1" dirty="0"/>
              <a:t>.</a:t>
            </a:r>
            <a:endParaRPr lang="en-US" dirty="0"/>
          </a:p>
        </p:txBody>
      </p:sp>
    </p:spTree>
    <p:extLst>
      <p:ext uri="{BB962C8B-B14F-4D97-AF65-F5344CB8AC3E}">
        <p14:creationId xmlns:p14="http://schemas.microsoft.com/office/powerpoint/2010/main" val="6999196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b="1" dirty="0"/>
              <a:t>Le tribunal peut-il refuser le divorce?</a:t>
            </a:r>
            <a:br>
              <a:rPr lang="fr-FR" b="1" dirty="0"/>
            </a:br>
            <a:endParaRPr lang="en-US" dirty="0"/>
          </a:p>
        </p:txBody>
      </p:sp>
      <p:sp>
        <p:nvSpPr>
          <p:cNvPr id="3" name="Content Placeholder 2"/>
          <p:cNvSpPr>
            <a:spLocks noGrp="1"/>
          </p:cNvSpPr>
          <p:nvPr>
            <p:ph idx="1"/>
          </p:nvPr>
        </p:nvSpPr>
        <p:spPr/>
        <p:txBody>
          <a:bodyPr>
            <a:normAutofit lnSpcReduction="10000"/>
          </a:bodyPr>
          <a:lstStyle/>
          <a:p>
            <a:r>
              <a:rPr lang="fr-FR" dirty="0"/>
              <a:t>Oui. Il est possible que le tribunal refuse d’accorder un divorce si :</a:t>
            </a:r>
          </a:p>
          <a:p>
            <a:r>
              <a:rPr lang="fr-FR" dirty="0"/>
              <a:t>les époux n’ont pas réglé les questions reliées au bien-être de leurs enfants, comme les questions de garde, de droit de visite ou de pension alimentaire; ou si</a:t>
            </a:r>
          </a:p>
          <a:p>
            <a:r>
              <a:rPr lang="fr-FR" dirty="0"/>
              <a:t>les époux ont menti au tribunal pour accélérer le processus du divorce (par exemple en donnant une fausse date de séparation).</a:t>
            </a:r>
          </a:p>
          <a:p>
            <a:endParaRPr lang="en-US" dirty="0"/>
          </a:p>
        </p:txBody>
      </p:sp>
    </p:spTree>
    <p:extLst>
      <p:ext uri="{BB962C8B-B14F-4D97-AF65-F5344CB8AC3E}">
        <p14:creationId xmlns:p14="http://schemas.microsoft.com/office/powerpoint/2010/main" val="21843153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b="1" dirty="0" smtClean="0"/>
              <a:t/>
            </a:r>
            <a:br>
              <a:rPr lang="fr-FR" b="1" dirty="0" smtClean="0"/>
            </a:br>
            <a:r>
              <a:rPr lang="fr-FR" b="1" dirty="0" smtClean="0"/>
              <a:t>Vous </a:t>
            </a:r>
            <a:r>
              <a:rPr lang="fr-FR" b="1" dirty="0"/>
              <a:t>aimeriez vous remarier. Que faire?</a:t>
            </a:r>
            <a:br>
              <a:rPr lang="fr-FR" b="1" dirty="0"/>
            </a:br>
            <a:endParaRPr lang="en-US" dirty="0"/>
          </a:p>
        </p:txBody>
      </p:sp>
      <p:sp>
        <p:nvSpPr>
          <p:cNvPr id="3" name="Content Placeholder 2"/>
          <p:cNvSpPr>
            <a:spLocks noGrp="1"/>
          </p:cNvSpPr>
          <p:nvPr>
            <p:ph idx="1"/>
          </p:nvPr>
        </p:nvSpPr>
        <p:spPr/>
        <p:txBody>
          <a:bodyPr>
            <a:normAutofit lnSpcReduction="10000"/>
          </a:bodyPr>
          <a:lstStyle/>
          <a:p>
            <a:r>
              <a:rPr lang="fr-FR" dirty="0"/>
              <a:t>Au Canada, on ne peut être marié qu’à une seule personne à la fois. Afin de se remarier, il faut :</a:t>
            </a:r>
          </a:p>
          <a:p>
            <a:r>
              <a:rPr lang="fr-FR" dirty="0"/>
              <a:t>divorcer de son premier mariage; ou</a:t>
            </a:r>
          </a:p>
          <a:p>
            <a:r>
              <a:rPr lang="fr-FR" dirty="0"/>
              <a:t>avoir la preuve que son premier conjoint est décédé, comme un certificat de décès. </a:t>
            </a:r>
          </a:p>
          <a:p>
            <a:r>
              <a:rPr lang="fr-FR" dirty="0"/>
              <a:t> </a:t>
            </a:r>
          </a:p>
          <a:p>
            <a:r>
              <a:rPr lang="fr-FR" i="1" dirty="0"/>
              <a:t>*Statistiques du </a:t>
            </a:r>
            <a:r>
              <a:rPr lang="fr-FR" i="1" dirty="0" err="1"/>
              <a:t>Vanier</a:t>
            </a:r>
            <a:r>
              <a:rPr lang="fr-FR" i="1" dirty="0"/>
              <a:t> Institute of the </a:t>
            </a:r>
            <a:r>
              <a:rPr lang="fr-FR" i="1" dirty="0" err="1"/>
              <a:t>Family</a:t>
            </a:r>
            <a:r>
              <a:rPr lang="fr-FR" i="1" dirty="0"/>
              <a:t> de 2018.</a:t>
            </a:r>
            <a:endParaRPr lang="fr-FR" dirty="0"/>
          </a:p>
          <a:p>
            <a:endParaRPr lang="en-US" dirty="0"/>
          </a:p>
        </p:txBody>
      </p:sp>
    </p:spTree>
    <p:extLst>
      <p:ext uri="{BB962C8B-B14F-4D97-AF65-F5344CB8AC3E}">
        <p14:creationId xmlns:p14="http://schemas.microsoft.com/office/powerpoint/2010/main" val="33886290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b="1" dirty="0" smtClean="0"/>
              <a:t>Particularités - Ontario</a:t>
            </a:r>
            <a:br>
              <a:rPr lang="fr-FR" b="1" dirty="0" smtClean="0"/>
            </a:br>
            <a:endParaRPr lang="en-US" dirty="0"/>
          </a:p>
        </p:txBody>
      </p:sp>
      <p:sp>
        <p:nvSpPr>
          <p:cNvPr id="3" name="Content Placeholder 2"/>
          <p:cNvSpPr>
            <a:spLocks noGrp="1"/>
          </p:cNvSpPr>
          <p:nvPr>
            <p:ph idx="1"/>
          </p:nvPr>
        </p:nvSpPr>
        <p:spPr/>
        <p:txBody>
          <a:bodyPr>
            <a:normAutofit fontScale="85000" lnSpcReduction="20000"/>
          </a:bodyPr>
          <a:lstStyle/>
          <a:p>
            <a:r>
              <a:rPr lang="fr-FR" dirty="0" smtClean="0"/>
              <a:t>Vous </a:t>
            </a:r>
            <a:r>
              <a:rPr lang="fr-FR" dirty="0"/>
              <a:t>pouvez prendre un rendez-vous gratuit avec un avocat du </a:t>
            </a:r>
            <a:r>
              <a:rPr lang="fr-FR" dirty="0">
                <a:hlinkClick r:id="rId2"/>
              </a:rPr>
              <a:t>Centre d’information juridique de l’Ontario</a:t>
            </a:r>
            <a:r>
              <a:rPr lang="fr-FR" dirty="0"/>
              <a:t>.</a:t>
            </a:r>
          </a:p>
          <a:p>
            <a:r>
              <a:rPr lang="fr-FR" dirty="0"/>
              <a:t>Vous pouvez aussi appeler la ligne téléphonique pour obtenir de l’information juridique gratuite : 1-844-343-7462.</a:t>
            </a:r>
          </a:p>
          <a:p>
            <a:r>
              <a:rPr lang="fr-FR" dirty="0"/>
              <a:t>De plus, les renseignements suivants d’Éducation juridique communautaire Ontario peuvent vous aider : </a:t>
            </a:r>
            <a:r>
              <a:rPr lang="fr-FR" dirty="0">
                <a:hlinkClick r:id="rId3"/>
              </a:rPr>
              <a:t>Séparation et divorce Garde d'enfants, droits de visite et plans parentaux</a:t>
            </a:r>
            <a:r>
              <a:rPr lang="fr-FR" dirty="0"/>
              <a:t>, et du Ministère du Procureur général de l’Ontario, </a:t>
            </a:r>
            <a:r>
              <a:rPr lang="fr-FR" dirty="0">
                <a:hlinkClick r:id="rId4"/>
              </a:rPr>
              <a:t>Divorce et séparation</a:t>
            </a:r>
            <a:r>
              <a:rPr lang="fr-FR" dirty="0"/>
              <a:t> et </a:t>
            </a:r>
            <a:r>
              <a:rPr lang="fr-FR" dirty="0">
                <a:hlinkClick r:id="rId5"/>
              </a:rPr>
              <a:t>Droit de la famille et déposer une requête conjointe en divorce en ligne</a:t>
            </a:r>
            <a:r>
              <a:rPr lang="fr-FR" dirty="0"/>
              <a:t>.</a:t>
            </a:r>
          </a:p>
          <a:p>
            <a:endParaRPr lang="en-US" dirty="0"/>
          </a:p>
        </p:txBody>
      </p:sp>
    </p:spTree>
    <p:extLst>
      <p:ext uri="{BB962C8B-B14F-4D97-AF65-F5344CB8AC3E}">
        <p14:creationId xmlns:p14="http://schemas.microsoft.com/office/powerpoint/2010/main" val="12574032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b="1" cap="all" dirty="0" smtClean="0"/>
              <a:t>RESSOURCES UTILES</a:t>
            </a:r>
            <a:endParaRPr lang="fr-FR" b="1" cap="all" dirty="0"/>
          </a:p>
        </p:txBody>
      </p:sp>
      <p:sp>
        <p:nvSpPr>
          <p:cNvPr id="3" name="Content Placeholder 2"/>
          <p:cNvSpPr>
            <a:spLocks noGrp="1"/>
          </p:cNvSpPr>
          <p:nvPr>
            <p:ph idx="1"/>
          </p:nvPr>
        </p:nvSpPr>
        <p:spPr/>
        <p:txBody>
          <a:bodyPr/>
          <a:lstStyle/>
          <a:p>
            <a:r>
              <a:rPr lang="fr-FR" u="sng" dirty="0" smtClean="0">
                <a:hlinkClick r:id="rId2" tooltip="&lt;p&gt;CANADA - Ministère de la Justice – Services de justice familiale&lt;/p&gt;&#10;"/>
              </a:rPr>
              <a:t>CANADA </a:t>
            </a:r>
            <a:r>
              <a:rPr lang="fr-FR" u="sng" dirty="0">
                <a:hlinkClick r:id="rId2" tooltip="&lt;p&gt;CANADA - Ministère de la Justice – Services de justice familiale&lt;/p&gt;&#10;"/>
              </a:rPr>
              <a:t>- Ministère de la Justice – Services de justice familiale</a:t>
            </a:r>
          </a:p>
          <a:p>
            <a:r>
              <a:rPr lang="fr-FR" b="1" cap="all" dirty="0"/>
              <a:t>RESSOURCES UTILES</a:t>
            </a:r>
          </a:p>
          <a:p>
            <a:r>
              <a:rPr lang="fr-FR" u="sng" dirty="0">
                <a:hlinkClick r:id="rId3" tooltip="&lt;p&gt;CANADA - Comment demander le divorce &lt;/p&gt;&#10;"/>
              </a:rPr>
              <a:t>CANADA - Comment demander le divorce </a:t>
            </a:r>
          </a:p>
          <a:p>
            <a:r>
              <a:rPr lang="fr-FR" dirty="0">
                <a:hlinkClick r:id="rId4" tooltip="&lt;p&gt;CANADA - Aider les enfants et les adolescents à vivre la séparation et le divorce :&lt;/p&gt;&#10;"/>
              </a:rPr>
              <a:t>CANADA - Aider les enfants et les adolescents à vivre la séparation et le divorce :</a:t>
            </a:r>
          </a:p>
          <a:p>
            <a:pPr marL="0" indent="0">
              <a:buNone/>
            </a:pPr>
            <a:r>
              <a:rPr lang="fr-FR" dirty="0"/>
              <a:t/>
            </a:r>
            <a:br>
              <a:rPr lang="fr-FR" dirty="0"/>
            </a:br>
            <a:endParaRPr lang="en-US" dirty="0"/>
          </a:p>
        </p:txBody>
      </p:sp>
    </p:spTree>
    <p:extLst>
      <p:ext uri="{BB962C8B-B14F-4D97-AF65-F5344CB8AC3E}">
        <p14:creationId xmlns:p14="http://schemas.microsoft.com/office/powerpoint/2010/main" val="33146875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dirty="0" smtClean="0">
                <a:hlinkClick r:id="rId2"/>
              </a:rPr>
              <a:t>Accord de séparation (Entente de séparation)</a:t>
            </a:r>
            <a:r>
              <a:rPr lang="fr-FR" b="1" dirty="0" smtClean="0"/>
              <a:t/>
            </a:r>
            <a:br>
              <a:rPr lang="fr-FR" b="1" dirty="0" smtClean="0"/>
            </a:br>
            <a:endParaRPr lang="en-US" dirty="0"/>
          </a:p>
        </p:txBody>
      </p:sp>
      <p:sp>
        <p:nvSpPr>
          <p:cNvPr id="3" name="Content Placeholder 2"/>
          <p:cNvSpPr>
            <a:spLocks noGrp="1"/>
          </p:cNvSpPr>
          <p:nvPr>
            <p:ph idx="1"/>
          </p:nvPr>
        </p:nvSpPr>
        <p:spPr/>
        <p:txBody>
          <a:bodyPr>
            <a:normAutofit fontScale="92500" lnSpcReduction="20000"/>
          </a:bodyPr>
          <a:lstStyle/>
          <a:p>
            <a:r>
              <a:rPr lang="fr-FR" dirty="0" smtClean="0"/>
              <a:t>Entente </a:t>
            </a:r>
            <a:r>
              <a:rPr lang="fr-FR" dirty="0"/>
              <a:t>écrite entre deux personnes qui ont cohabité (soit à titre de conjoints mariés ou de conjoints de fait) et qui vivent maintenant séparées et n’ont aucune intention de vivre ensemble de nouveau. L’accord de séparation précise la démarche à suivre pour régler les questions importantes qui découlent de la séparation, par exemple, la garde des enfants, le montant de la pension alimentaire à verser, la façon dont les biens seront partagés, etc. Par contre, l’accord de séparation n’est pas un divorce.</a:t>
            </a:r>
          </a:p>
          <a:p>
            <a:endParaRPr lang="en-US" dirty="0"/>
          </a:p>
        </p:txBody>
      </p:sp>
    </p:spTree>
    <p:extLst>
      <p:ext uri="{BB962C8B-B14F-4D97-AF65-F5344CB8AC3E}">
        <p14:creationId xmlns:p14="http://schemas.microsoft.com/office/powerpoint/2010/main" val="265518991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1143000"/>
          </a:xfrm>
        </p:spPr>
        <p:txBody>
          <a:bodyPr>
            <a:normAutofit fontScale="90000"/>
          </a:bodyPr>
          <a:lstStyle/>
          <a:p>
            <a:r>
              <a:rPr lang="fr-FR" b="1" cap="all" dirty="0" smtClean="0"/>
              <a:t/>
            </a:r>
            <a:br>
              <a:rPr lang="fr-FR" b="1" cap="all" dirty="0" smtClean="0"/>
            </a:br>
            <a:r>
              <a:rPr lang="fr-FR" b="1" cap="all" dirty="0" smtClean="0"/>
              <a:t>EN </a:t>
            </a:r>
            <a:r>
              <a:rPr lang="fr-FR" b="1" cap="all" dirty="0"/>
              <a:t>CAS DE RUPTURE : S'ENTENDRE AVEC UN ACCORD DE SÉPARATION</a:t>
            </a:r>
            <a:br>
              <a:rPr lang="fr-FR" b="1" cap="all" dirty="0"/>
            </a:br>
            <a:endParaRPr lang="en-US" dirty="0"/>
          </a:p>
        </p:txBody>
      </p:sp>
      <p:sp>
        <p:nvSpPr>
          <p:cNvPr id="3" name="Content Placeholder 2"/>
          <p:cNvSpPr>
            <a:spLocks noGrp="1"/>
          </p:cNvSpPr>
          <p:nvPr>
            <p:ph idx="1"/>
          </p:nvPr>
        </p:nvSpPr>
        <p:spPr/>
        <p:txBody>
          <a:bodyPr/>
          <a:lstStyle/>
          <a:p>
            <a:r>
              <a:rPr lang="fr-FR" b="1" dirty="0"/>
              <a:t>Vous avez choisi de vous séparer. Vous vous entendez plutôt bien avec votre ex et souhaitez éviter d'aller à la cour. Vous pouvez rédiger un accord de séparation pour régler les questions de séparation. Que devez-vous inclure dans votre accord de séparation?</a:t>
            </a:r>
            <a:endParaRPr lang="en-US" dirty="0"/>
          </a:p>
        </p:txBody>
      </p:sp>
    </p:spTree>
    <p:extLst>
      <p:ext uri="{BB962C8B-B14F-4D97-AF65-F5344CB8AC3E}">
        <p14:creationId xmlns:p14="http://schemas.microsoft.com/office/powerpoint/2010/main" val="34112838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b="1" dirty="0" smtClean="0"/>
              <a:t/>
            </a:r>
            <a:br>
              <a:rPr lang="fr-FR" b="1" dirty="0" smtClean="0"/>
            </a:br>
            <a:r>
              <a:rPr lang="fr-FR" b="1" dirty="0" smtClean="0"/>
              <a:t>Qui </a:t>
            </a:r>
            <a:r>
              <a:rPr lang="fr-FR" b="1" dirty="0"/>
              <a:t>peut signer un accord de séparation?</a:t>
            </a:r>
            <a:br>
              <a:rPr lang="fr-FR" b="1" dirty="0"/>
            </a:br>
            <a:endParaRPr lang="en-US" dirty="0"/>
          </a:p>
        </p:txBody>
      </p:sp>
      <p:sp>
        <p:nvSpPr>
          <p:cNvPr id="3" name="Content Placeholder 2"/>
          <p:cNvSpPr>
            <a:spLocks noGrp="1"/>
          </p:cNvSpPr>
          <p:nvPr>
            <p:ph idx="1"/>
          </p:nvPr>
        </p:nvSpPr>
        <p:spPr/>
        <p:txBody>
          <a:bodyPr/>
          <a:lstStyle/>
          <a:p>
            <a:r>
              <a:rPr lang="fr-FR" dirty="0"/>
              <a:t>Des </a:t>
            </a:r>
            <a:r>
              <a:rPr lang="fr-FR" b="1" dirty="0"/>
              <a:t>conjoints de fait</a:t>
            </a:r>
            <a:r>
              <a:rPr lang="fr-FR" dirty="0"/>
              <a:t> et des </a:t>
            </a:r>
            <a:r>
              <a:rPr lang="fr-FR" b="1" dirty="0"/>
              <a:t>conjoints mariés </a:t>
            </a:r>
            <a:r>
              <a:rPr lang="fr-FR" dirty="0"/>
              <a:t>peuvent signer un accord de séparation lorsqu’ils se séparent. Il y a séparation lorsque l’un des conjoints, ou les deux, décident de vivre séparément sans intention de recommencer à vivre ensemble.</a:t>
            </a:r>
            <a:endParaRPr lang="en-US" dirty="0"/>
          </a:p>
        </p:txBody>
      </p:sp>
    </p:spTree>
    <p:extLst>
      <p:ext uri="{BB962C8B-B14F-4D97-AF65-F5344CB8AC3E}">
        <p14:creationId xmlns:p14="http://schemas.microsoft.com/office/powerpoint/2010/main" val="38492482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dirty="0" smtClean="0"/>
              <a:t>IMPORTANT :</a:t>
            </a:r>
            <a:br>
              <a:rPr lang="fr-FR" dirty="0" smtClean="0"/>
            </a:br>
            <a:endParaRPr lang="en-US" dirty="0"/>
          </a:p>
        </p:txBody>
      </p:sp>
      <p:sp>
        <p:nvSpPr>
          <p:cNvPr id="3" name="Content Placeholder 2"/>
          <p:cNvSpPr>
            <a:spLocks noGrp="1"/>
          </p:cNvSpPr>
          <p:nvPr>
            <p:ph idx="1"/>
          </p:nvPr>
        </p:nvSpPr>
        <p:spPr/>
        <p:txBody>
          <a:bodyPr/>
          <a:lstStyle/>
          <a:p>
            <a:r>
              <a:rPr lang="fr-FR" dirty="0" smtClean="0"/>
              <a:t>L’accord </a:t>
            </a:r>
            <a:r>
              <a:rPr lang="fr-FR" dirty="0"/>
              <a:t>de séparation n’est pas un divorce. Pour les conjoints mariés, un accord de séparation n’est pas suffisant pour divorcer. Pour divorcer, il faut présenter une demande de </a:t>
            </a:r>
            <a:r>
              <a:rPr lang="fr-FR" b="1" dirty="0"/>
              <a:t>divorce</a:t>
            </a:r>
            <a:r>
              <a:rPr lang="fr-FR" dirty="0"/>
              <a:t> au tribunal.</a:t>
            </a:r>
          </a:p>
          <a:p>
            <a:r>
              <a:rPr lang="fr-FR" dirty="0"/>
              <a:t>Votre accord de séparation sera utile pour régler les questions reliées à la séparation.</a:t>
            </a:r>
          </a:p>
          <a:p>
            <a:endParaRPr lang="en-US" dirty="0"/>
          </a:p>
        </p:txBody>
      </p:sp>
    </p:spTree>
    <p:extLst>
      <p:ext uri="{BB962C8B-B14F-4D97-AF65-F5344CB8AC3E}">
        <p14:creationId xmlns:p14="http://schemas.microsoft.com/office/powerpoint/2010/main" val="265875665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b="1" dirty="0" smtClean="0"/>
              <a:t/>
            </a:r>
            <a:br>
              <a:rPr lang="fr-FR" b="1" dirty="0" smtClean="0"/>
            </a:br>
            <a:r>
              <a:rPr lang="fr-FR" b="1" dirty="0" smtClean="0"/>
              <a:t>Qu’est-ce </a:t>
            </a:r>
            <a:r>
              <a:rPr lang="fr-FR" b="1" dirty="0"/>
              <a:t>qu’un accord de séparation?</a:t>
            </a:r>
            <a:br>
              <a:rPr lang="fr-FR" b="1" dirty="0"/>
            </a:br>
            <a:endParaRPr lang="en-US" dirty="0"/>
          </a:p>
        </p:txBody>
      </p:sp>
      <p:sp>
        <p:nvSpPr>
          <p:cNvPr id="3" name="Content Placeholder 2"/>
          <p:cNvSpPr>
            <a:spLocks noGrp="1"/>
          </p:cNvSpPr>
          <p:nvPr>
            <p:ph idx="1"/>
          </p:nvPr>
        </p:nvSpPr>
        <p:spPr/>
        <p:txBody>
          <a:bodyPr>
            <a:normAutofit fontScale="92500" lnSpcReduction="20000"/>
          </a:bodyPr>
          <a:lstStyle/>
          <a:p>
            <a:r>
              <a:rPr lang="fr-FR" dirty="0"/>
              <a:t>L’accord de séparation est un contrat signé par deux conjoints (mariés ou non) qui ont cohabité et qui vivent maintenant séparés. Ils ne doivent pas avoir l’intention de vivre ensemble de nouveau.</a:t>
            </a:r>
          </a:p>
          <a:p>
            <a:r>
              <a:rPr lang="fr-FR" dirty="0"/>
              <a:t>L’accord de séparation aide les conjoints qui se séparent à s’entendre sur les conditions de leur séparation, sans aller à la cour. Des avocats ou les services de </a:t>
            </a:r>
            <a:r>
              <a:rPr lang="fr-FR" b="1" dirty="0" err="1"/>
              <a:t>médiation</a:t>
            </a:r>
            <a:r>
              <a:rPr lang="fr-FR" dirty="0" err="1"/>
              <a:t>peuvent</a:t>
            </a:r>
            <a:r>
              <a:rPr lang="fr-FR" dirty="0"/>
              <a:t> aider les conjoints qui se séparent à rédiger leur accord de séparation</a:t>
            </a:r>
          </a:p>
          <a:p>
            <a:endParaRPr lang="en-US" dirty="0"/>
          </a:p>
        </p:txBody>
      </p:sp>
    </p:spTree>
    <p:extLst>
      <p:ext uri="{BB962C8B-B14F-4D97-AF65-F5344CB8AC3E}">
        <p14:creationId xmlns:p14="http://schemas.microsoft.com/office/powerpoint/2010/main" val="1204977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b="1" dirty="0" smtClean="0"/>
              <a:t/>
            </a:r>
            <a:br>
              <a:rPr lang="fr-FR" b="1" dirty="0" smtClean="0"/>
            </a:br>
            <a:r>
              <a:rPr lang="fr-FR" b="1" dirty="0" smtClean="0"/>
              <a:t>Ce </a:t>
            </a:r>
            <a:r>
              <a:rPr lang="fr-FR" b="1" dirty="0"/>
              <a:t>que vous pouvez prévoir dans un accord de séparation</a:t>
            </a:r>
            <a:br>
              <a:rPr lang="fr-FR" b="1" dirty="0"/>
            </a:br>
            <a:endParaRPr lang="en-US" dirty="0"/>
          </a:p>
        </p:txBody>
      </p:sp>
      <p:sp>
        <p:nvSpPr>
          <p:cNvPr id="3" name="Content Placeholder 2"/>
          <p:cNvSpPr>
            <a:spLocks noGrp="1"/>
          </p:cNvSpPr>
          <p:nvPr>
            <p:ph idx="1"/>
          </p:nvPr>
        </p:nvSpPr>
        <p:spPr/>
        <p:txBody>
          <a:bodyPr>
            <a:normAutofit fontScale="85000" lnSpcReduction="20000"/>
          </a:bodyPr>
          <a:lstStyle/>
          <a:p>
            <a:r>
              <a:rPr lang="fr-FR" dirty="0"/>
              <a:t>L’accord peut prévoir des problèmes qui surgissent après une séparation, par exemple :</a:t>
            </a:r>
          </a:p>
          <a:p>
            <a:r>
              <a:rPr lang="fr-FR" dirty="0"/>
              <a:t>le </a:t>
            </a:r>
            <a:r>
              <a:rPr lang="fr-FR" dirty="0">
                <a:hlinkClick r:id="rId2"/>
              </a:rPr>
              <a:t>droit de visite</a:t>
            </a:r>
            <a:r>
              <a:rPr lang="fr-FR" dirty="0"/>
              <a:t> et de </a:t>
            </a:r>
            <a:r>
              <a:rPr lang="fr-FR" dirty="0">
                <a:hlinkClick r:id="rId3"/>
              </a:rPr>
              <a:t>garde des enfants</a:t>
            </a:r>
            <a:r>
              <a:rPr lang="fr-FR" dirty="0"/>
              <a:t>,</a:t>
            </a:r>
          </a:p>
          <a:p>
            <a:r>
              <a:rPr lang="fr-FR" dirty="0"/>
              <a:t>les pensions alimentaires pour </a:t>
            </a:r>
            <a:r>
              <a:rPr lang="fr-FR" dirty="0">
                <a:hlinkClick r:id="rId4"/>
              </a:rPr>
              <a:t>enfants</a:t>
            </a:r>
            <a:r>
              <a:rPr lang="fr-FR" dirty="0"/>
              <a:t> et pour conjoint,</a:t>
            </a:r>
          </a:p>
          <a:p>
            <a:r>
              <a:rPr lang="fr-FR" dirty="0"/>
              <a:t>le partage des biens.</a:t>
            </a:r>
          </a:p>
          <a:p>
            <a:r>
              <a:rPr lang="fr-FR" dirty="0"/>
              <a:t>L’accord de séparation peut être vague ou très précis. Par exemple, il peut indiquer les heures pour les visites des enfants, ou les jours fériés à passer avec un parent.  </a:t>
            </a:r>
          </a:p>
          <a:p>
            <a:r>
              <a:rPr lang="fr-FR" dirty="0"/>
              <a:t>Lorsque vous avez des enfants, vous pouvez également penser à rédiger un </a:t>
            </a:r>
            <a:r>
              <a:rPr lang="fr-FR" dirty="0">
                <a:hlinkClick r:id="rId5"/>
              </a:rPr>
              <a:t>plan parental</a:t>
            </a:r>
            <a:r>
              <a:rPr lang="fr-FR" dirty="0"/>
              <a:t>.</a:t>
            </a:r>
          </a:p>
          <a:p>
            <a:endParaRPr lang="en-US" dirty="0"/>
          </a:p>
        </p:txBody>
      </p:sp>
    </p:spTree>
    <p:extLst>
      <p:ext uri="{BB962C8B-B14F-4D97-AF65-F5344CB8AC3E}">
        <p14:creationId xmlns:p14="http://schemas.microsoft.com/office/powerpoint/2010/main" val="292663026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dirty="0" smtClean="0"/>
              <a:t>IMPORTANT :</a:t>
            </a:r>
            <a:br>
              <a:rPr lang="fr-FR" dirty="0" smtClean="0"/>
            </a:br>
            <a:endParaRPr lang="en-US" dirty="0"/>
          </a:p>
        </p:txBody>
      </p:sp>
      <p:sp>
        <p:nvSpPr>
          <p:cNvPr id="3" name="Content Placeholder 2"/>
          <p:cNvSpPr>
            <a:spLocks noGrp="1"/>
          </p:cNvSpPr>
          <p:nvPr>
            <p:ph idx="1"/>
          </p:nvPr>
        </p:nvSpPr>
        <p:spPr/>
        <p:txBody>
          <a:bodyPr/>
          <a:lstStyle/>
          <a:p>
            <a:r>
              <a:rPr lang="fr-FR" dirty="0" smtClean="0"/>
              <a:t>Avant </a:t>
            </a:r>
            <a:r>
              <a:rPr lang="fr-FR" dirty="0"/>
              <a:t>de signer un accord de séparation, il est fortement recommandé de consulter un avocat pour bien connaître vos droits. Un avocat peut vous informer des délais pour réclamer le partage des biens, faire une demande de pension alimentaire ou demander la garde de vos enfants.</a:t>
            </a:r>
          </a:p>
          <a:p>
            <a:endParaRPr lang="en-US" dirty="0"/>
          </a:p>
        </p:txBody>
      </p:sp>
    </p:spTree>
    <p:extLst>
      <p:ext uri="{BB962C8B-B14F-4D97-AF65-F5344CB8AC3E}">
        <p14:creationId xmlns:p14="http://schemas.microsoft.com/office/powerpoint/2010/main" val="18992768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b="1" dirty="0" smtClean="0"/>
              <a:t/>
            </a:r>
            <a:br>
              <a:rPr lang="fr-FR" b="1" dirty="0" smtClean="0"/>
            </a:br>
            <a:r>
              <a:rPr lang="fr-FR" b="1" dirty="0" smtClean="0"/>
              <a:t>L’accord </a:t>
            </a:r>
            <a:r>
              <a:rPr lang="fr-FR" b="1" dirty="0"/>
              <a:t>de séparation peut être temporaire</a:t>
            </a:r>
            <a:br>
              <a:rPr lang="fr-FR" b="1" dirty="0"/>
            </a:br>
            <a:endParaRPr lang="en-US" dirty="0"/>
          </a:p>
        </p:txBody>
      </p:sp>
      <p:sp>
        <p:nvSpPr>
          <p:cNvPr id="3" name="Content Placeholder 2"/>
          <p:cNvSpPr>
            <a:spLocks noGrp="1"/>
          </p:cNvSpPr>
          <p:nvPr>
            <p:ph idx="1"/>
          </p:nvPr>
        </p:nvSpPr>
        <p:spPr/>
        <p:txBody>
          <a:bodyPr>
            <a:normAutofit lnSpcReduction="10000"/>
          </a:bodyPr>
          <a:lstStyle/>
          <a:p>
            <a:r>
              <a:rPr lang="fr-FR" dirty="0"/>
              <a:t>L’accord de séparation peut avoir une durée limitée. Cela peut encourager les ex-conjoints à communiquer régulièrement.</a:t>
            </a:r>
          </a:p>
          <a:p>
            <a:r>
              <a:rPr lang="fr-FR" dirty="0"/>
              <a:t>Un accord de séparation avec une durée limitée est aussi utile pour régler certaines questions en attendant qu’un tribunal décide. Il peut ainsi servir d’entente temporaire entre les ex-conjoints, en attendant une décision du tribunal.</a:t>
            </a:r>
          </a:p>
          <a:p>
            <a:endParaRPr lang="en-US" dirty="0"/>
          </a:p>
        </p:txBody>
      </p:sp>
    </p:spTree>
    <p:extLst>
      <p:ext uri="{BB962C8B-B14F-4D97-AF65-F5344CB8AC3E}">
        <p14:creationId xmlns:p14="http://schemas.microsoft.com/office/powerpoint/2010/main" val="295377506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b="1" dirty="0" smtClean="0"/>
              <a:t/>
            </a:r>
            <a:br>
              <a:rPr lang="fr-FR" b="1" dirty="0" smtClean="0"/>
            </a:br>
            <a:r>
              <a:rPr lang="fr-FR" b="1" dirty="0" smtClean="0"/>
              <a:t>Un </a:t>
            </a:r>
            <a:r>
              <a:rPr lang="fr-FR" b="1" dirty="0"/>
              <a:t>accord de séparation est un contrat</a:t>
            </a:r>
            <a:br>
              <a:rPr lang="fr-FR" b="1" dirty="0"/>
            </a:br>
            <a:endParaRPr lang="en-US" dirty="0"/>
          </a:p>
        </p:txBody>
      </p:sp>
      <p:sp>
        <p:nvSpPr>
          <p:cNvPr id="3" name="Content Placeholder 2"/>
          <p:cNvSpPr>
            <a:spLocks noGrp="1"/>
          </p:cNvSpPr>
          <p:nvPr>
            <p:ph idx="1"/>
          </p:nvPr>
        </p:nvSpPr>
        <p:spPr/>
        <p:txBody>
          <a:bodyPr/>
          <a:lstStyle/>
          <a:p>
            <a:r>
              <a:rPr lang="fr-FR" dirty="0"/>
              <a:t>Cela signifie que vous pouvez prendre des mesures pour « obliger » l’autre partie à respecter l’entente conclue – et vice versa. Si vous ne respectez pas l’accord, votre ex-conjoint peut vous poursuivre en cour. Il est important de comprendre toutes les conditions de l’accord de séparation avant de le signer</a:t>
            </a:r>
            <a:endParaRPr lang="en-US" dirty="0"/>
          </a:p>
        </p:txBody>
      </p:sp>
    </p:spTree>
    <p:extLst>
      <p:ext uri="{BB962C8B-B14F-4D97-AF65-F5344CB8AC3E}">
        <p14:creationId xmlns:p14="http://schemas.microsoft.com/office/powerpoint/2010/main" val="38519575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dirty="0" smtClean="0"/>
              <a:t>IMPORTANT :</a:t>
            </a:r>
            <a:br>
              <a:rPr lang="fr-FR" dirty="0" smtClean="0"/>
            </a:br>
            <a:endParaRPr lang="en-US" dirty="0"/>
          </a:p>
        </p:txBody>
      </p:sp>
      <p:sp>
        <p:nvSpPr>
          <p:cNvPr id="3" name="Content Placeholder 2"/>
          <p:cNvSpPr>
            <a:spLocks noGrp="1"/>
          </p:cNvSpPr>
          <p:nvPr>
            <p:ph idx="1"/>
          </p:nvPr>
        </p:nvSpPr>
        <p:spPr/>
        <p:txBody>
          <a:bodyPr/>
          <a:lstStyle/>
          <a:p>
            <a:r>
              <a:rPr lang="fr-FR" dirty="0" smtClean="0"/>
              <a:t>Signer </a:t>
            </a:r>
            <a:r>
              <a:rPr lang="fr-FR" dirty="0"/>
              <a:t>un accord de séparation est un acte très important. Vos décisions d’aujourd’hui peuvent avoir des effets sur vous et sur vos enfants pour le reste de votre vie. Il est important de comprendre toutes les conditions de l’accord de séparation avant de le signer</a:t>
            </a:r>
          </a:p>
          <a:p>
            <a:endParaRPr lang="en-US" dirty="0"/>
          </a:p>
        </p:txBody>
      </p:sp>
    </p:spTree>
    <p:extLst>
      <p:ext uri="{BB962C8B-B14F-4D97-AF65-F5344CB8AC3E}">
        <p14:creationId xmlns:p14="http://schemas.microsoft.com/office/powerpoint/2010/main" val="405283466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b="1" dirty="0" smtClean="0"/>
              <a:t/>
            </a:r>
            <a:br>
              <a:rPr lang="fr-FR" b="1" dirty="0" smtClean="0"/>
            </a:br>
            <a:r>
              <a:rPr lang="fr-FR" b="1" dirty="0" smtClean="0"/>
              <a:t>Pouvez-vous </a:t>
            </a:r>
            <a:r>
              <a:rPr lang="fr-FR" b="1" dirty="0"/>
              <a:t>modifier un accord de séparation?</a:t>
            </a:r>
            <a:br>
              <a:rPr lang="fr-FR" b="1" dirty="0"/>
            </a:br>
            <a:endParaRPr lang="en-US" dirty="0"/>
          </a:p>
        </p:txBody>
      </p:sp>
      <p:sp>
        <p:nvSpPr>
          <p:cNvPr id="3" name="Content Placeholder 2"/>
          <p:cNvSpPr>
            <a:spLocks noGrp="1"/>
          </p:cNvSpPr>
          <p:nvPr>
            <p:ph idx="1"/>
          </p:nvPr>
        </p:nvSpPr>
        <p:spPr/>
        <p:txBody>
          <a:bodyPr>
            <a:normAutofit fontScale="92500" lnSpcReduction="10000"/>
          </a:bodyPr>
          <a:lstStyle/>
          <a:p>
            <a:r>
              <a:rPr lang="fr-FR" dirty="0"/>
              <a:t>Oui. Si vous vous entendez avec votre ex-conjoint, vous pouvez modifier votre accord de séparation par écrit. Le deuxième accord remplacera alors le premier accord de séparation.</a:t>
            </a:r>
          </a:p>
          <a:p>
            <a:r>
              <a:rPr lang="fr-FR" dirty="0"/>
              <a:t>Si vous ne parvenez pas à vous entendre avec votre ex-conjoint sur les modifications, vous pouvez aller au tribunal. Le tribunal modifiera ou mettra fin à l’accord de séparation. Si vous avez des enfants, le tribunal tient compte de l’</a:t>
            </a:r>
            <a:r>
              <a:rPr lang="fr-FR" b="1" dirty="0"/>
              <a:t>intérêt véritable de l’enfant</a:t>
            </a:r>
            <a:r>
              <a:rPr lang="fr-FR" dirty="0"/>
              <a:t> pour prendre sa décision.</a:t>
            </a:r>
          </a:p>
          <a:p>
            <a:endParaRPr lang="en-US" dirty="0"/>
          </a:p>
        </p:txBody>
      </p:sp>
    </p:spTree>
    <p:extLst>
      <p:ext uri="{BB962C8B-B14F-4D97-AF65-F5344CB8AC3E}">
        <p14:creationId xmlns:p14="http://schemas.microsoft.com/office/powerpoint/2010/main" val="12897683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dirty="0" smtClean="0">
                <a:hlinkClick r:id="rId2"/>
              </a:rPr>
              <a:t>Conjoint de fait</a:t>
            </a:r>
            <a:r>
              <a:rPr lang="fr-FR" b="1" dirty="0" smtClean="0"/>
              <a:t/>
            </a:r>
            <a:br>
              <a:rPr lang="fr-FR" b="1" dirty="0" smtClean="0"/>
            </a:br>
            <a:endParaRPr lang="en-US" dirty="0"/>
          </a:p>
        </p:txBody>
      </p:sp>
      <p:sp>
        <p:nvSpPr>
          <p:cNvPr id="3" name="Content Placeholder 2"/>
          <p:cNvSpPr>
            <a:spLocks noGrp="1"/>
          </p:cNvSpPr>
          <p:nvPr>
            <p:ph idx="1"/>
          </p:nvPr>
        </p:nvSpPr>
        <p:spPr/>
        <p:txBody>
          <a:bodyPr/>
          <a:lstStyle/>
          <a:p>
            <a:r>
              <a:rPr lang="fr-FR" dirty="0" smtClean="0"/>
              <a:t>Deux </a:t>
            </a:r>
            <a:r>
              <a:rPr lang="fr-FR" dirty="0"/>
              <a:t>personnes non mariées qui vivent ensemble dans une relation conjugale. Chaque province et territoire prévoit le temps minimum de cohabitation, qui peut aller jusqu’à trois ans.</a:t>
            </a:r>
          </a:p>
          <a:p>
            <a:endParaRPr lang="en-US" dirty="0"/>
          </a:p>
        </p:txBody>
      </p:sp>
    </p:spTree>
    <p:extLst>
      <p:ext uri="{BB962C8B-B14F-4D97-AF65-F5344CB8AC3E}">
        <p14:creationId xmlns:p14="http://schemas.microsoft.com/office/powerpoint/2010/main" val="51679221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b="1" dirty="0" smtClean="0"/>
              <a:t>Particularités - Ontario</a:t>
            </a:r>
            <a:br>
              <a:rPr lang="fr-FR" b="1" dirty="0" smtClean="0"/>
            </a:br>
            <a:endParaRPr lang="en-US" dirty="0"/>
          </a:p>
        </p:txBody>
      </p:sp>
      <p:sp>
        <p:nvSpPr>
          <p:cNvPr id="3" name="Content Placeholder 2"/>
          <p:cNvSpPr>
            <a:spLocks noGrp="1"/>
          </p:cNvSpPr>
          <p:nvPr>
            <p:ph idx="1"/>
          </p:nvPr>
        </p:nvSpPr>
        <p:spPr/>
        <p:txBody>
          <a:bodyPr>
            <a:normAutofit fontScale="85000" lnSpcReduction="10000"/>
          </a:bodyPr>
          <a:lstStyle/>
          <a:p>
            <a:r>
              <a:rPr lang="fr-FR" dirty="0" smtClean="0"/>
              <a:t>Vous </a:t>
            </a:r>
            <a:r>
              <a:rPr lang="fr-FR" dirty="0"/>
              <a:t>pouvez prendre un rendez-vous gratuit avec un avocat du </a:t>
            </a:r>
            <a:r>
              <a:rPr lang="fr-FR" dirty="0">
                <a:hlinkClick r:id="rId2"/>
              </a:rPr>
              <a:t>Centre d’information juridique de l’Ontario</a:t>
            </a:r>
            <a:r>
              <a:rPr lang="fr-FR" dirty="0"/>
              <a:t>.</a:t>
            </a:r>
          </a:p>
          <a:p>
            <a:r>
              <a:rPr lang="fr-FR" dirty="0"/>
              <a:t>Vous pouvez aussi appeler la ligne téléphonique pour obtenir de l’information juridique gratuite : 1-844-343-7462.</a:t>
            </a:r>
          </a:p>
          <a:p>
            <a:r>
              <a:rPr lang="fr-FR" dirty="0"/>
              <a:t>De plus, les renseignements suivants d’Éducation juridique communautaire Ontario peuvent vous aider : </a:t>
            </a:r>
            <a:r>
              <a:rPr lang="fr-FR" dirty="0">
                <a:hlinkClick r:id="rId3"/>
              </a:rPr>
              <a:t>Séparation et divorce Garde d'enfants, droits de visite et plans parentaux</a:t>
            </a:r>
            <a:r>
              <a:rPr lang="fr-FR" dirty="0"/>
              <a:t>, et du Ministère du Procureur général de l’Ontario, </a:t>
            </a:r>
            <a:r>
              <a:rPr lang="fr-FR" dirty="0">
                <a:hlinkClick r:id="rId4"/>
              </a:rPr>
              <a:t>Droit de la famille et déposer une requête conjointe en divorce en ligne</a:t>
            </a:r>
            <a:r>
              <a:rPr lang="fr-FR" dirty="0"/>
              <a:t>.</a:t>
            </a:r>
          </a:p>
        </p:txBody>
      </p:sp>
    </p:spTree>
    <p:extLst>
      <p:ext uri="{BB962C8B-B14F-4D97-AF65-F5344CB8AC3E}">
        <p14:creationId xmlns:p14="http://schemas.microsoft.com/office/powerpoint/2010/main" val="34429924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dirty="0" smtClean="0">
                <a:hlinkClick r:id="rId2"/>
              </a:rPr>
              <a:t>Divorce</a:t>
            </a:r>
            <a:r>
              <a:rPr lang="fr-FR" b="1" dirty="0" smtClean="0"/>
              <a:t/>
            </a:r>
            <a:br>
              <a:rPr lang="fr-FR" b="1" dirty="0" smtClean="0"/>
            </a:br>
            <a:endParaRPr lang="en-US" dirty="0"/>
          </a:p>
        </p:txBody>
      </p:sp>
      <p:sp>
        <p:nvSpPr>
          <p:cNvPr id="3" name="Content Placeholder 2"/>
          <p:cNvSpPr>
            <a:spLocks noGrp="1"/>
          </p:cNvSpPr>
          <p:nvPr>
            <p:ph idx="1"/>
          </p:nvPr>
        </p:nvSpPr>
        <p:spPr/>
        <p:txBody>
          <a:bodyPr/>
          <a:lstStyle/>
          <a:p>
            <a:r>
              <a:rPr lang="fr-FR" dirty="0" smtClean="0"/>
              <a:t>Fin </a:t>
            </a:r>
            <a:r>
              <a:rPr lang="fr-FR" dirty="0"/>
              <a:t>légale d'un mariage.</a:t>
            </a:r>
          </a:p>
          <a:p>
            <a:endParaRPr lang="en-US" dirty="0"/>
          </a:p>
        </p:txBody>
      </p:sp>
    </p:spTree>
    <p:extLst>
      <p:ext uri="{BB962C8B-B14F-4D97-AF65-F5344CB8AC3E}">
        <p14:creationId xmlns:p14="http://schemas.microsoft.com/office/powerpoint/2010/main" val="36177524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dirty="0" smtClean="0">
                <a:hlinkClick r:id="rId2"/>
              </a:rPr>
              <a:t>Droit de la famille</a:t>
            </a:r>
            <a:r>
              <a:rPr lang="fr-FR" b="1" dirty="0" smtClean="0"/>
              <a:t/>
            </a:r>
            <a:br>
              <a:rPr lang="fr-FR" b="1" dirty="0" smtClean="0"/>
            </a:br>
            <a:endParaRPr lang="en-US" dirty="0"/>
          </a:p>
        </p:txBody>
      </p:sp>
      <p:sp>
        <p:nvSpPr>
          <p:cNvPr id="3" name="Content Placeholder 2"/>
          <p:cNvSpPr>
            <a:spLocks noGrp="1"/>
          </p:cNvSpPr>
          <p:nvPr>
            <p:ph idx="1"/>
          </p:nvPr>
        </p:nvSpPr>
        <p:spPr/>
        <p:txBody>
          <a:bodyPr/>
          <a:lstStyle/>
          <a:p>
            <a:r>
              <a:rPr lang="fr-FR" dirty="0" smtClean="0"/>
              <a:t>Désigne </a:t>
            </a:r>
            <a:r>
              <a:rPr lang="fr-FR" dirty="0"/>
              <a:t>l’ensemble des lois et des règles qui régissent les relations familiales.</a:t>
            </a:r>
          </a:p>
          <a:p>
            <a:endParaRPr lang="en-US" dirty="0"/>
          </a:p>
        </p:txBody>
      </p:sp>
    </p:spTree>
    <p:extLst>
      <p:ext uri="{BB962C8B-B14F-4D97-AF65-F5344CB8AC3E}">
        <p14:creationId xmlns:p14="http://schemas.microsoft.com/office/powerpoint/2010/main" val="15852574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dirty="0" smtClean="0">
                <a:hlinkClick r:id="rId2"/>
              </a:rPr>
              <a:t>Séparation</a:t>
            </a:r>
            <a:r>
              <a:rPr lang="fr-FR" b="1" dirty="0" smtClean="0"/>
              <a:t/>
            </a:r>
            <a:br>
              <a:rPr lang="fr-FR" b="1" dirty="0" smtClean="0"/>
            </a:br>
            <a:endParaRPr lang="en-US" dirty="0"/>
          </a:p>
        </p:txBody>
      </p:sp>
      <p:sp>
        <p:nvSpPr>
          <p:cNvPr id="3" name="Content Placeholder 2"/>
          <p:cNvSpPr>
            <a:spLocks noGrp="1"/>
          </p:cNvSpPr>
          <p:nvPr>
            <p:ph idx="1"/>
          </p:nvPr>
        </p:nvSpPr>
        <p:spPr/>
        <p:txBody>
          <a:bodyPr/>
          <a:lstStyle/>
          <a:p>
            <a:r>
              <a:rPr lang="fr-FR" dirty="0" smtClean="0"/>
              <a:t>Rupture </a:t>
            </a:r>
            <a:r>
              <a:rPr lang="fr-FR" dirty="0"/>
              <a:t>d'une union. Le couple décide de ne plus vivre ensemble.</a:t>
            </a:r>
          </a:p>
          <a:p>
            <a:endParaRPr lang="en-US" dirty="0"/>
          </a:p>
        </p:txBody>
      </p:sp>
    </p:spTree>
    <p:extLst>
      <p:ext uri="{BB962C8B-B14F-4D97-AF65-F5344CB8AC3E}">
        <p14:creationId xmlns:p14="http://schemas.microsoft.com/office/powerpoint/2010/main" val="20170854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b="1" dirty="0"/>
              <a:t>Quelle est la différence entre un divorce et une séparation?</a:t>
            </a:r>
            <a:br>
              <a:rPr lang="fr-FR" b="1" dirty="0"/>
            </a:br>
            <a:endParaRPr lang="en-US" dirty="0"/>
          </a:p>
        </p:txBody>
      </p:sp>
      <p:sp>
        <p:nvSpPr>
          <p:cNvPr id="3" name="Content Placeholder 2"/>
          <p:cNvSpPr>
            <a:spLocks noGrp="1"/>
          </p:cNvSpPr>
          <p:nvPr>
            <p:ph idx="1"/>
          </p:nvPr>
        </p:nvSpPr>
        <p:spPr/>
        <p:txBody>
          <a:bodyPr>
            <a:normAutofit lnSpcReduction="10000"/>
          </a:bodyPr>
          <a:lstStyle/>
          <a:p>
            <a:r>
              <a:rPr lang="fr-FR" dirty="0"/>
              <a:t>l y a </a:t>
            </a:r>
            <a:r>
              <a:rPr lang="fr-FR" b="1" dirty="0"/>
              <a:t>séparation</a:t>
            </a:r>
            <a:r>
              <a:rPr lang="fr-FR" dirty="0"/>
              <a:t> lorsqu’un des conjoints ou les deux décident de vivre séparément sans aucune intention de se remettre en couple. La séparation peut s’appliquer à la fois aux conjoints mariés et conjoints non mariés.</a:t>
            </a:r>
          </a:p>
          <a:p>
            <a:r>
              <a:rPr lang="fr-FR" dirty="0"/>
              <a:t>Le </a:t>
            </a:r>
            <a:r>
              <a:rPr lang="fr-FR" b="1" dirty="0"/>
              <a:t>divorce</a:t>
            </a:r>
            <a:r>
              <a:rPr lang="fr-FR" dirty="0"/>
              <a:t> est la fin légale du mariage. Seules les personnes mariées peuvent divorcer. Un couple non marié peut se séparer mais ne peut pas divorcer</a:t>
            </a:r>
          </a:p>
          <a:p>
            <a:endParaRPr lang="en-US" dirty="0"/>
          </a:p>
        </p:txBody>
      </p:sp>
    </p:spTree>
    <p:extLst>
      <p:ext uri="{BB962C8B-B14F-4D97-AF65-F5344CB8AC3E}">
        <p14:creationId xmlns:p14="http://schemas.microsoft.com/office/powerpoint/2010/main" val="2870476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Tableau </a:t>
            </a:r>
            <a:r>
              <a:rPr lang="en-US" dirty="0" err="1" smtClean="0"/>
              <a:t>explicatif</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11131044"/>
              </p:ext>
            </p:extLst>
          </p:nvPr>
        </p:nvGraphicFramePr>
        <p:xfrm>
          <a:off x="838200" y="1560224"/>
          <a:ext cx="7620000" cy="4534379"/>
        </p:xfrm>
        <a:graphic>
          <a:graphicData uri="http://schemas.openxmlformats.org/drawingml/2006/table">
            <a:tbl>
              <a:tblPr/>
              <a:tblGrid>
                <a:gridCol w="2540000">
                  <a:extLst>
                    <a:ext uri="{9D8B030D-6E8A-4147-A177-3AD203B41FA5}">
                      <a16:colId xmlns:a16="http://schemas.microsoft.com/office/drawing/2014/main" val="20000"/>
                    </a:ext>
                  </a:extLst>
                </a:gridCol>
                <a:gridCol w="2540000">
                  <a:extLst>
                    <a:ext uri="{9D8B030D-6E8A-4147-A177-3AD203B41FA5}">
                      <a16:colId xmlns:a16="http://schemas.microsoft.com/office/drawing/2014/main" val="20001"/>
                    </a:ext>
                  </a:extLst>
                </a:gridCol>
                <a:gridCol w="2540000">
                  <a:extLst>
                    <a:ext uri="{9D8B030D-6E8A-4147-A177-3AD203B41FA5}">
                      <a16:colId xmlns:a16="http://schemas.microsoft.com/office/drawing/2014/main" val="20002"/>
                    </a:ext>
                  </a:extLst>
                </a:gridCol>
              </a:tblGrid>
              <a:tr h="362239">
                <a:tc gridSpan="3">
                  <a:txBody>
                    <a:bodyPr/>
                    <a:lstStyle/>
                    <a:p>
                      <a:pPr algn="l"/>
                      <a:r>
                        <a:rPr lang="en-US" sz="1300" b="1" dirty="0">
                          <a:solidFill>
                            <a:srgbClr val="FFFFFF"/>
                          </a:solidFill>
                          <a:effectLst/>
                          <a:latin typeface="Open Sans"/>
                        </a:rPr>
                        <a:t>Divorce </a:t>
                      </a:r>
                      <a:r>
                        <a:rPr lang="en-US" sz="1300" b="1" dirty="0" err="1">
                          <a:solidFill>
                            <a:srgbClr val="FFFFFF"/>
                          </a:solidFill>
                          <a:effectLst/>
                          <a:latin typeface="Open Sans"/>
                        </a:rPr>
                        <a:t>ou</a:t>
                      </a:r>
                      <a:r>
                        <a:rPr lang="en-US" sz="1300" b="1" dirty="0">
                          <a:solidFill>
                            <a:srgbClr val="FFFFFF"/>
                          </a:solidFill>
                          <a:effectLst/>
                          <a:latin typeface="Open Sans"/>
                        </a:rPr>
                        <a:t> </a:t>
                      </a:r>
                      <a:r>
                        <a:rPr lang="en-US" sz="1300" b="1" dirty="0" err="1">
                          <a:solidFill>
                            <a:srgbClr val="FFFFFF"/>
                          </a:solidFill>
                          <a:effectLst/>
                          <a:latin typeface="Open Sans"/>
                        </a:rPr>
                        <a:t>séparation</a:t>
                      </a:r>
                      <a:endParaRPr lang="en-US" sz="1300" dirty="0">
                        <a:solidFill>
                          <a:srgbClr val="FFFFFF"/>
                        </a:solidFill>
                        <a:effectLst/>
                        <a:latin typeface="Open Sans"/>
                      </a:endParaRPr>
                    </a:p>
                  </a:txBody>
                  <a:tcPr marL="114462" marR="114462" marT="87530" marB="80797" anchor="ctr">
                    <a:lnL>
                      <a:noFill/>
                    </a:lnL>
                    <a:lnR>
                      <a:noFill/>
                    </a:lnR>
                    <a:lnT>
                      <a:noFill/>
                    </a:lnT>
                    <a:lnB>
                      <a:noFill/>
                    </a:lnB>
                    <a:solidFill>
                      <a:srgbClr val="4A8CCA"/>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62239">
                <a:tc>
                  <a:txBody>
                    <a:bodyPr/>
                    <a:lstStyle/>
                    <a:p>
                      <a:r>
                        <a:rPr lang="en-US" sz="1300">
                          <a:effectLst/>
                          <a:latin typeface="Open Sans"/>
                        </a:rPr>
                        <a:t> </a:t>
                      </a:r>
                    </a:p>
                  </a:txBody>
                  <a:tcPr marL="114462" marR="114462" marT="87530" marB="80797" anchor="ctr">
                    <a:lnL>
                      <a:noFill/>
                    </a:lnL>
                    <a:lnR w="28575" cap="flat" cmpd="sng" algn="ctr">
                      <a:solidFill>
                        <a:srgbClr val="FFFFFF"/>
                      </a:solidFill>
                      <a:prstDash val="solid"/>
                      <a:round/>
                      <a:headEnd type="none" w="med" len="med"/>
                      <a:tailEnd type="none" w="med" len="med"/>
                    </a:lnR>
                    <a:lnT>
                      <a:noFill/>
                    </a:lnT>
                    <a:lnB>
                      <a:noFill/>
                    </a:lnB>
                    <a:solidFill>
                      <a:srgbClr val="F9F4E8"/>
                    </a:solidFill>
                  </a:tcPr>
                </a:tc>
                <a:tc>
                  <a:txBody>
                    <a:bodyPr/>
                    <a:lstStyle/>
                    <a:p>
                      <a:r>
                        <a:rPr lang="en-US" sz="1300" b="1">
                          <a:effectLst/>
                          <a:latin typeface="Open Sans"/>
                        </a:rPr>
                        <a:t>Séparation</a:t>
                      </a:r>
                      <a:endParaRPr lang="en-US" sz="1300">
                        <a:effectLst/>
                        <a:latin typeface="Open Sans"/>
                      </a:endParaRPr>
                    </a:p>
                  </a:txBody>
                  <a:tcPr marL="114462" marR="114462" marT="87530" marB="80797"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a:noFill/>
                    </a:lnT>
                    <a:lnB>
                      <a:noFill/>
                    </a:lnB>
                    <a:solidFill>
                      <a:srgbClr val="F9F4E8"/>
                    </a:solidFill>
                  </a:tcPr>
                </a:tc>
                <a:tc>
                  <a:txBody>
                    <a:bodyPr/>
                    <a:lstStyle/>
                    <a:p>
                      <a:r>
                        <a:rPr lang="en-US" sz="1300" b="1">
                          <a:effectLst/>
                          <a:latin typeface="Open Sans"/>
                        </a:rPr>
                        <a:t>Divorce</a:t>
                      </a:r>
                      <a:endParaRPr lang="en-US" sz="1300">
                        <a:effectLst/>
                        <a:latin typeface="Open Sans"/>
                      </a:endParaRPr>
                    </a:p>
                  </a:txBody>
                  <a:tcPr marL="114462" marR="114462" marT="87530" marB="80797" anchor="ctr">
                    <a:lnL w="28575" cap="flat" cmpd="sng" algn="ctr">
                      <a:solidFill>
                        <a:srgbClr val="FFFFFF"/>
                      </a:solidFill>
                      <a:prstDash val="solid"/>
                      <a:round/>
                      <a:headEnd type="none" w="med" len="med"/>
                      <a:tailEnd type="none" w="med" len="med"/>
                    </a:lnL>
                    <a:lnR>
                      <a:noFill/>
                    </a:lnR>
                    <a:lnT>
                      <a:noFill/>
                    </a:lnT>
                    <a:lnB>
                      <a:noFill/>
                    </a:lnB>
                    <a:solidFill>
                      <a:srgbClr val="F9F4E8"/>
                    </a:solidFill>
                  </a:tcPr>
                </a:tc>
                <a:extLst>
                  <a:ext uri="{0D108BD9-81ED-4DB2-BD59-A6C34878D82A}">
                    <a16:rowId xmlns:a16="http://schemas.microsoft.com/office/drawing/2014/main" val="10001"/>
                  </a:ext>
                </a:extLst>
              </a:tr>
              <a:tr h="943975">
                <a:tc>
                  <a:txBody>
                    <a:bodyPr/>
                    <a:lstStyle/>
                    <a:p>
                      <a:r>
                        <a:rPr lang="en-US" sz="1300">
                          <a:effectLst/>
                          <a:latin typeface="Open Sans"/>
                        </a:rPr>
                        <a:t>Qui?</a:t>
                      </a:r>
                    </a:p>
                  </a:txBody>
                  <a:tcPr marL="114462" marR="114462" marT="87530" marB="80797" anchor="ctr">
                    <a:lnL>
                      <a:noFill/>
                    </a:lnL>
                    <a:lnR w="28575" cap="flat" cmpd="sng" algn="ctr">
                      <a:solidFill>
                        <a:srgbClr val="FFFFFF"/>
                      </a:solidFill>
                      <a:prstDash val="solid"/>
                      <a:round/>
                      <a:headEnd type="none" w="med" len="med"/>
                      <a:tailEnd type="none" w="med" len="med"/>
                    </a:lnR>
                    <a:lnT>
                      <a:noFill/>
                    </a:lnT>
                    <a:lnB>
                      <a:noFill/>
                    </a:lnB>
                    <a:solidFill>
                      <a:srgbClr val="F9F4E8"/>
                    </a:solidFill>
                  </a:tcPr>
                </a:tc>
                <a:tc>
                  <a:txBody>
                    <a:bodyPr/>
                    <a:lstStyle/>
                    <a:p>
                      <a:r>
                        <a:rPr lang="fr-FR" sz="1300">
                          <a:effectLst/>
                          <a:latin typeface="Open Sans"/>
                        </a:rPr>
                        <a:t>Conjoints mariés</a:t>
                      </a:r>
                    </a:p>
                    <a:p>
                      <a:r>
                        <a:rPr lang="fr-FR" sz="1300">
                          <a:effectLst/>
                          <a:latin typeface="Open Sans"/>
                        </a:rPr>
                        <a:t>Conjoints non mariés</a:t>
                      </a:r>
                    </a:p>
                  </a:txBody>
                  <a:tcPr marL="114462" marR="114462" marT="87530" marB="80797"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a:noFill/>
                    </a:lnT>
                    <a:lnB>
                      <a:noFill/>
                    </a:lnB>
                    <a:solidFill>
                      <a:srgbClr val="F9F4E8"/>
                    </a:solidFill>
                  </a:tcPr>
                </a:tc>
                <a:tc>
                  <a:txBody>
                    <a:bodyPr/>
                    <a:lstStyle/>
                    <a:p>
                      <a:r>
                        <a:rPr lang="en-US" sz="1300">
                          <a:effectLst/>
                          <a:latin typeface="Open Sans"/>
                        </a:rPr>
                        <a:t>Conjoints mariés seulement</a:t>
                      </a:r>
                    </a:p>
                    <a:p>
                      <a:r>
                        <a:rPr lang="en-US" sz="1300">
                          <a:effectLst/>
                          <a:latin typeface="Open Sans"/>
                        </a:rPr>
                        <a:t> </a:t>
                      </a:r>
                    </a:p>
                  </a:txBody>
                  <a:tcPr marL="114462" marR="114462" marT="87530" marB="80797" anchor="ctr">
                    <a:lnL w="28575" cap="flat" cmpd="sng" algn="ctr">
                      <a:solidFill>
                        <a:srgbClr val="FFFFFF"/>
                      </a:solidFill>
                      <a:prstDash val="solid"/>
                      <a:round/>
                      <a:headEnd type="none" w="med" len="med"/>
                      <a:tailEnd type="none" w="med" len="med"/>
                    </a:lnL>
                    <a:lnR>
                      <a:noFill/>
                    </a:lnR>
                    <a:lnT>
                      <a:noFill/>
                    </a:lnT>
                    <a:lnB>
                      <a:noFill/>
                    </a:lnB>
                    <a:solidFill>
                      <a:srgbClr val="F9F4E8"/>
                    </a:solidFill>
                  </a:tcPr>
                </a:tc>
                <a:extLst>
                  <a:ext uri="{0D108BD9-81ED-4DB2-BD59-A6C34878D82A}">
                    <a16:rowId xmlns:a16="http://schemas.microsoft.com/office/drawing/2014/main" val="10002"/>
                  </a:ext>
                </a:extLst>
              </a:tr>
              <a:tr h="1719623">
                <a:tc>
                  <a:txBody>
                    <a:bodyPr/>
                    <a:lstStyle/>
                    <a:p>
                      <a:r>
                        <a:rPr lang="en-US" sz="1300" dirty="0" err="1">
                          <a:effectLst/>
                          <a:latin typeface="Open Sans"/>
                        </a:rPr>
                        <a:t>Quand</a:t>
                      </a:r>
                      <a:r>
                        <a:rPr lang="en-US" sz="1300" dirty="0">
                          <a:effectLst/>
                          <a:latin typeface="Open Sans"/>
                        </a:rPr>
                        <a:t>?</a:t>
                      </a:r>
                    </a:p>
                  </a:txBody>
                  <a:tcPr marL="114462" marR="114462" marT="87530" marB="80797" anchor="ctr">
                    <a:lnL>
                      <a:noFill/>
                    </a:lnL>
                    <a:lnR w="28575" cap="flat" cmpd="sng" algn="ctr">
                      <a:solidFill>
                        <a:srgbClr val="FFFFFF"/>
                      </a:solidFill>
                      <a:prstDash val="solid"/>
                      <a:round/>
                      <a:headEnd type="none" w="med" len="med"/>
                      <a:tailEnd type="none" w="med" len="med"/>
                    </a:lnR>
                    <a:lnT>
                      <a:noFill/>
                    </a:lnT>
                    <a:lnB>
                      <a:noFill/>
                    </a:lnB>
                    <a:solidFill>
                      <a:srgbClr val="F9F4E8"/>
                    </a:solidFill>
                  </a:tcPr>
                </a:tc>
                <a:tc>
                  <a:txBody>
                    <a:bodyPr/>
                    <a:lstStyle/>
                    <a:p>
                      <a:r>
                        <a:rPr lang="fr-FR" sz="1300">
                          <a:effectLst/>
                          <a:latin typeface="Open Sans"/>
                        </a:rPr>
                        <a:t>Lorsque les conjoints décident de ne plus vivre ensemble</a:t>
                      </a:r>
                    </a:p>
                  </a:txBody>
                  <a:tcPr marL="114462" marR="114462" marT="87530" marB="80797"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a:noFill/>
                    </a:lnT>
                    <a:lnB>
                      <a:noFill/>
                    </a:lnB>
                    <a:solidFill>
                      <a:srgbClr val="F9F4E8"/>
                    </a:solidFill>
                  </a:tcPr>
                </a:tc>
                <a:tc>
                  <a:txBody>
                    <a:bodyPr/>
                    <a:lstStyle/>
                    <a:p>
                      <a:r>
                        <a:rPr lang="fr-FR" sz="1300">
                          <a:effectLst/>
                          <a:latin typeface="Open Sans"/>
                        </a:rPr>
                        <a:t>1 an après la séparation</a:t>
                      </a:r>
                    </a:p>
                    <a:p>
                      <a:r>
                        <a:rPr lang="fr-FR" sz="1300">
                          <a:effectLst/>
                          <a:latin typeface="Open Sans"/>
                        </a:rPr>
                        <a:t>ou plus tôt si vous prouvez l’adultère, ou la cruauté physique ou mentale.</a:t>
                      </a:r>
                    </a:p>
                  </a:txBody>
                  <a:tcPr marL="114462" marR="114462" marT="87530" marB="80797" anchor="ctr">
                    <a:lnL w="28575" cap="flat" cmpd="sng" algn="ctr">
                      <a:solidFill>
                        <a:srgbClr val="FFFFFF"/>
                      </a:solidFill>
                      <a:prstDash val="solid"/>
                      <a:round/>
                      <a:headEnd type="none" w="med" len="med"/>
                      <a:tailEnd type="none" w="med" len="med"/>
                    </a:lnL>
                    <a:lnR>
                      <a:noFill/>
                    </a:lnR>
                    <a:lnT>
                      <a:noFill/>
                    </a:lnT>
                    <a:lnB>
                      <a:noFill/>
                    </a:lnB>
                    <a:solidFill>
                      <a:srgbClr val="F9F4E8"/>
                    </a:solidFill>
                  </a:tcPr>
                </a:tc>
                <a:extLst>
                  <a:ext uri="{0D108BD9-81ED-4DB2-BD59-A6C34878D82A}">
                    <a16:rowId xmlns:a16="http://schemas.microsoft.com/office/drawing/2014/main" val="10003"/>
                  </a:ext>
                </a:extLst>
              </a:tr>
              <a:tr h="1137887">
                <a:tc>
                  <a:txBody>
                    <a:bodyPr/>
                    <a:lstStyle/>
                    <a:p>
                      <a:r>
                        <a:rPr lang="en-US" sz="1300">
                          <a:effectLst/>
                          <a:latin typeface="Open Sans"/>
                        </a:rPr>
                        <a:t>Comment?</a:t>
                      </a:r>
                    </a:p>
                  </a:txBody>
                  <a:tcPr marL="114462" marR="114462" marT="87530" marB="80797" anchor="ctr">
                    <a:lnL>
                      <a:noFill/>
                    </a:lnL>
                    <a:lnR w="28575" cap="flat" cmpd="sng" algn="ctr">
                      <a:solidFill>
                        <a:srgbClr val="FFFFFF"/>
                      </a:solidFill>
                      <a:prstDash val="solid"/>
                      <a:round/>
                      <a:headEnd type="none" w="med" len="med"/>
                      <a:tailEnd type="none" w="med" len="med"/>
                    </a:lnR>
                    <a:lnT>
                      <a:noFill/>
                    </a:lnT>
                    <a:lnB>
                      <a:noFill/>
                    </a:lnB>
                    <a:solidFill>
                      <a:srgbClr val="F9F4E8"/>
                    </a:solidFill>
                  </a:tcPr>
                </a:tc>
                <a:tc>
                  <a:txBody>
                    <a:bodyPr/>
                    <a:lstStyle/>
                    <a:p>
                      <a:r>
                        <a:rPr lang="en-US" sz="1300">
                          <a:effectLst/>
                          <a:latin typeface="Open Sans"/>
                        </a:rPr>
                        <a:t>Hors-cour : </a:t>
                      </a:r>
                      <a:r>
                        <a:rPr lang="en-US" sz="1300" b="1">
                          <a:effectLst/>
                          <a:latin typeface="Open Sans"/>
                        </a:rPr>
                        <a:t>Accord de séparation</a:t>
                      </a:r>
                      <a:endParaRPr lang="en-US" sz="1300">
                        <a:effectLst/>
                        <a:latin typeface="Open Sans"/>
                      </a:endParaRPr>
                    </a:p>
                  </a:txBody>
                  <a:tcPr marL="114462" marR="114462" marT="87530" marB="80797"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a:noFill/>
                    </a:lnT>
                    <a:lnB>
                      <a:noFill/>
                    </a:lnB>
                    <a:solidFill>
                      <a:srgbClr val="F9F4E8"/>
                    </a:solidFill>
                  </a:tcPr>
                </a:tc>
                <a:tc>
                  <a:txBody>
                    <a:bodyPr/>
                    <a:lstStyle/>
                    <a:p>
                      <a:r>
                        <a:rPr lang="fr-FR" sz="1300" dirty="0">
                          <a:effectLst/>
                          <a:latin typeface="Open Sans"/>
                        </a:rPr>
                        <a:t>En cour : divorce à l’amiable ou demande au tribunal</a:t>
                      </a:r>
                    </a:p>
                  </a:txBody>
                  <a:tcPr marL="114462" marR="114462" marT="87530" marB="80797" anchor="ctr">
                    <a:lnL w="28575" cap="flat" cmpd="sng" algn="ctr">
                      <a:solidFill>
                        <a:srgbClr val="FFFFFF"/>
                      </a:solidFill>
                      <a:prstDash val="solid"/>
                      <a:round/>
                      <a:headEnd type="none" w="med" len="med"/>
                      <a:tailEnd type="none" w="med" len="med"/>
                    </a:lnL>
                    <a:lnR>
                      <a:noFill/>
                    </a:lnR>
                    <a:lnT>
                      <a:noFill/>
                    </a:lnT>
                    <a:lnB>
                      <a:noFill/>
                    </a:lnB>
                    <a:solidFill>
                      <a:srgbClr val="F9F4E8"/>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7076515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TotalTime>
  <Words>1424</Words>
  <Application>Microsoft Office PowerPoint</Application>
  <PresentationFormat>On-screen Show (4:3)</PresentationFormat>
  <Paragraphs>138</Paragraphs>
  <Slides>40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40</vt:i4>
      </vt:variant>
    </vt:vector>
  </HeadingPairs>
  <TitlesOfParts>
    <vt:vector size="44" baseType="lpstr">
      <vt:lpstr>Arial</vt:lpstr>
      <vt:lpstr>Calibri</vt:lpstr>
      <vt:lpstr>Open Sans</vt:lpstr>
      <vt:lpstr>Office Theme</vt:lpstr>
      <vt:lpstr>Droit de la famille </vt:lpstr>
      <vt:lpstr>SÉPARATION OU DIVORCE? </vt:lpstr>
      <vt:lpstr>Accord de séparation (Entente de séparation) </vt:lpstr>
      <vt:lpstr>Conjoint de fait </vt:lpstr>
      <vt:lpstr>Divorce </vt:lpstr>
      <vt:lpstr>Droit de la famille </vt:lpstr>
      <vt:lpstr>Séparation </vt:lpstr>
      <vt:lpstr>Quelle est la différence entre un divorce et une séparation? </vt:lpstr>
      <vt:lpstr>Tableau explicatif</vt:lpstr>
      <vt:lpstr>Vous êtes mariés : vous pouvez vous séparer ou divorce </vt:lpstr>
      <vt:lpstr> Vous n’êtes pas mariés : vous pouvez vous séparer mais ne pouvez pas divorcer </vt:lpstr>
      <vt:lpstr>Vivre ensemble ou séparément </vt:lpstr>
      <vt:lpstr>ATTENTION :</vt:lpstr>
      <vt:lpstr>En attendant de déménager après votre séparation, vous vivez encore sous le même toit. Êtes-vous séparés? </vt:lpstr>
      <vt:lpstr>  Faut-il aller en cour pour régler toutes les questions qui découlent d'une séparation?  </vt:lpstr>
      <vt:lpstr> Faut-il aller en cour pour obtenir un divorce? </vt:lpstr>
      <vt:lpstr> CONDITIONS ET ÉTAPES POUR DIVORCER AU CANADA </vt:lpstr>
      <vt:lpstr>Particularités - Ontario </vt:lpstr>
      <vt:lpstr>Qu’est-ce qu’un divorce?</vt:lpstr>
      <vt:lpstr>ATTENTION : </vt:lpstr>
      <vt:lpstr> Quand pouvez-vous demander le divorce? </vt:lpstr>
      <vt:lpstr>ATTENTION : </vt:lpstr>
      <vt:lpstr>Que faut-il prouver pour pouvoir divorcer? </vt:lpstr>
      <vt:lpstr>ATTENTION : </vt:lpstr>
      <vt:lpstr>Faut-il aller en cour afin d'obtenir un divorce? </vt:lpstr>
      <vt:lpstr>Le tribunal peut-il refuser le divorce? </vt:lpstr>
      <vt:lpstr> Vous aimeriez vous remarier. Que faire? </vt:lpstr>
      <vt:lpstr>Particularités - Ontario </vt:lpstr>
      <vt:lpstr>RESSOURCES UTILES</vt:lpstr>
      <vt:lpstr> EN CAS DE RUPTURE : S'ENTENDRE AVEC UN ACCORD DE SÉPARATION </vt:lpstr>
      <vt:lpstr> Qui peut signer un accord de séparation? </vt:lpstr>
      <vt:lpstr>IMPORTANT : </vt:lpstr>
      <vt:lpstr> Qu’est-ce qu’un accord de séparation? </vt:lpstr>
      <vt:lpstr> Ce que vous pouvez prévoir dans un accord de séparation </vt:lpstr>
      <vt:lpstr>IMPORTANT : </vt:lpstr>
      <vt:lpstr> L’accord de séparation peut être temporaire </vt:lpstr>
      <vt:lpstr> Un accord de séparation est un contrat </vt:lpstr>
      <vt:lpstr>IMPORTANT : </vt:lpstr>
      <vt:lpstr> Pouvez-vous modifier un accord de séparation? </vt:lpstr>
      <vt:lpstr>Particularités - Ontario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Droit de la famille</dc:title>
  <dc:creator>user</dc:creator>
  <cp:lastModifiedBy>Owner</cp:lastModifiedBy>
  <cp:revision>8</cp:revision>
  <dcterms:created xsi:type="dcterms:W3CDTF">2019-06-03T16:00:12Z</dcterms:created>
  <dcterms:modified xsi:type="dcterms:W3CDTF">2021-03-06T07:18:31Z</dcterms:modified>
</cp:coreProperties>
</file>